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 id="392" r:id="rId144"/>
    <p:sldId id="393" r:id="rId145"/>
    <p:sldId id="394" r:id="rId146"/>
    <p:sldId id="395" r:id="rId147"/>
    <p:sldId id="396" r:id="rId148"/>
    <p:sldId id="397" r:id="rId149"/>
    <p:sldId id="398" r:id="rId150"/>
    <p:sldId id="399" r:id="rId151"/>
    <p:sldId id="400" r:id="rId152"/>
    <p:sldId id="401" r:id="rId153"/>
    <p:sldId id="402" r:id="rId15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 Id="rId141" Type="http://schemas.openxmlformats.org/officeDocument/2006/relationships/slide" Target="slides/slide134.xml"/><Relationship Id="rId142" Type="http://schemas.openxmlformats.org/officeDocument/2006/relationships/slide" Target="slides/slide135.xml"/><Relationship Id="rId143" Type="http://schemas.openxmlformats.org/officeDocument/2006/relationships/slide" Target="slides/slide136.xml"/><Relationship Id="rId144" Type="http://schemas.openxmlformats.org/officeDocument/2006/relationships/slide" Target="slides/slide137.xml"/><Relationship Id="rId145" Type="http://schemas.openxmlformats.org/officeDocument/2006/relationships/slide" Target="slides/slide138.xml"/><Relationship Id="rId146" Type="http://schemas.openxmlformats.org/officeDocument/2006/relationships/slide" Target="slides/slide139.xml"/><Relationship Id="rId147" Type="http://schemas.openxmlformats.org/officeDocument/2006/relationships/slide" Target="slides/slide140.xml"/><Relationship Id="rId148" Type="http://schemas.openxmlformats.org/officeDocument/2006/relationships/slide" Target="slides/slide141.xml"/><Relationship Id="rId149" Type="http://schemas.openxmlformats.org/officeDocument/2006/relationships/slide" Target="slides/slide142.xml"/><Relationship Id="rId150" Type="http://schemas.openxmlformats.org/officeDocument/2006/relationships/slide" Target="slides/slide143.xml"/><Relationship Id="rId151" Type="http://schemas.openxmlformats.org/officeDocument/2006/relationships/slide" Target="slides/slide144.xml"/><Relationship Id="rId152" Type="http://schemas.openxmlformats.org/officeDocument/2006/relationships/slide" Target="slides/slide145.xml"/><Relationship Id="rId153" Type="http://schemas.openxmlformats.org/officeDocument/2006/relationships/slide" Target="slides/slide146.xml"/><Relationship Id="rId154" Type="http://schemas.openxmlformats.org/officeDocument/2006/relationships/slide" Target="slides/slide147.xml"/></Relationships>

</file>

<file path=ppt/media/image1.gif>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8" name="Shape 78"/>
          <p:cNvSpPr/>
          <p:nvPr>
            <p:ph type="sldImg"/>
          </p:nvPr>
        </p:nvSpPr>
        <p:spPr>
          <a:xfrm>
            <a:off x="1143000" y="685800"/>
            <a:ext cx="4572000" cy="3429000"/>
          </a:xfrm>
          <a:prstGeom prst="rect">
            <a:avLst/>
          </a:prstGeom>
        </p:spPr>
        <p:txBody>
          <a:bodyPr/>
          <a:lstStyle/>
          <a:p>
            <a:pPr/>
          </a:p>
        </p:txBody>
      </p:sp>
      <p:sp>
        <p:nvSpPr>
          <p:cNvPr id="79" name="Shape 7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44"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Slide Number"/>
          <p:cNvSpPr txBox="1"/>
          <p:nvPr>
            <p:ph type="sldNum" sz="quarter" idx="2"/>
          </p:nvPr>
        </p:nvSpPr>
        <p:spPr>
          <a:xfrm>
            <a:off x="6553200" y="6248400"/>
            <a:ext cx="1905000" cy="269240"/>
          </a:xfrm>
          <a:prstGeom prst="rect">
            <a:avLst/>
          </a:prstGeom>
        </p:spPr>
        <p:txBody>
          <a:bodyPr wrap="square" lIns="45719" tIns="45719" rIns="45719" bIns="45719"/>
          <a:lstStyle>
            <a:lvl1pPr algn="r" defTabSz="914400">
              <a:defRPr>
                <a:latin typeface="Times"/>
                <a:ea typeface="Times"/>
                <a:cs typeface="Times"/>
                <a:sym typeface="Times"/>
              </a:defRPr>
            </a:lvl1pPr>
          </a:lstStyle>
          <a:p>
            <a:pPr/>
            <a:fld id="{86CB4B4D-7CA3-9044-876B-883B54F8677D}" type="slidenum"/>
          </a:p>
        </p:txBody>
      </p:sp>
      <p:sp>
        <p:nvSpPr>
          <p:cNvPr id="62" name="Title Text"/>
          <p:cNvSpPr txBox="1"/>
          <p:nvPr>
            <p:ph type="title"/>
          </p:nvPr>
        </p:nvSpPr>
        <p:spPr>
          <a:xfrm>
            <a:off x="685799" y="380999"/>
            <a:ext cx="7772401" cy="1600201"/>
          </a:xfrm>
          <a:prstGeom prst="rect">
            <a:avLst/>
          </a:prstGeom>
        </p:spPr>
        <p:txBody>
          <a:bodyPr lIns="45719" tIns="45719" rIns="45719" bIns="45719">
            <a:noAutofit/>
          </a:bodyPr>
          <a:lstStyle>
            <a:lvl1pPr defTabSz="914400">
              <a:defRPr b="0" sz="4200">
                <a:solidFill>
                  <a:srgbClr val="000000"/>
                </a:solidFill>
                <a:latin typeface="Times"/>
                <a:ea typeface="Times"/>
                <a:cs typeface="Times"/>
                <a:sym typeface="Times"/>
              </a:defRPr>
            </a:lvl1pPr>
          </a:lstStyle>
          <a:p>
            <a:pPr/>
            <a:r>
              <a:t>Title Text</a:t>
            </a:r>
          </a:p>
        </p:txBody>
      </p:sp>
      <p:sp>
        <p:nvSpPr>
          <p:cNvPr id="63" name="Body Level One…"/>
          <p:cNvSpPr txBox="1"/>
          <p:nvPr>
            <p:ph type="body" idx="1"/>
          </p:nvPr>
        </p:nvSpPr>
        <p:spPr>
          <a:xfrm>
            <a:off x="685799" y="1981200"/>
            <a:ext cx="7772401" cy="4876801"/>
          </a:xfrm>
          <a:prstGeom prst="rect">
            <a:avLst/>
          </a:prstGeom>
        </p:spPr>
        <p:txBody>
          <a:bodyPr lIns="45719" tIns="45719" rIns="45719" bIns="45719" anchor="t">
            <a:noAutofit/>
          </a:bodyPr>
          <a:lstStyle>
            <a:lvl1pPr marL="321468" indent="-321468" defTabSz="914400">
              <a:spcBef>
                <a:spcPts val="700"/>
              </a:spcBef>
              <a:buSzPct val="100000"/>
              <a:buChar char="»"/>
              <a:defRPr sz="3000">
                <a:latin typeface="Times"/>
                <a:ea typeface="Times"/>
                <a:cs typeface="Times"/>
                <a:sym typeface="Times"/>
              </a:defRPr>
            </a:lvl1pPr>
            <a:lvl2pPr marL="763360" indent="-306160"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6" y="312538"/>
            <a:ext cx="7804548" cy="1518048"/>
          </a:xfrm>
          <a:prstGeom prst="rect">
            <a:avLst/>
          </a:prstGeom>
        </p:spPr>
        <p:txBody>
          <a:bodyPr lIns="35718" tIns="35718" rIns="35718" bIns="35718"/>
          <a:lstStyle>
            <a:lvl1pPr defTabSz="410765">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6" y="1830585"/>
            <a:ext cx="7804548" cy="4420197"/>
          </a:xfrm>
          <a:prstGeom prst="rect">
            <a:avLst/>
          </a:prstGeom>
        </p:spPr>
        <p:txBody>
          <a:bodyPr lIns="35718" tIns="35718" rIns="35718" bIns="35718"/>
          <a:lstStyle>
            <a:lvl1pPr marL="271638" indent="-271638" defTabSz="410765">
              <a:defRPr sz="2200"/>
            </a:lvl1pPr>
            <a:lvl2pPr marL="716138" indent="-271638" defTabSz="410765">
              <a:defRPr sz="2200"/>
            </a:lvl2pPr>
            <a:lvl3pPr marL="1160638" indent="-271638" defTabSz="410765">
              <a:defRPr sz="2200"/>
            </a:lvl3pPr>
            <a:lvl4pPr marL="1605138" indent="-271638" defTabSz="410765">
              <a:defRPr sz="2200"/>
            </a:lvl4pPr>
            <a:lvl5pPr marL="2049638" indent="-271638" defTabSz="410765">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5" cy="236538"/>
          </a:xfrm>
          <a:prstGeom prst="rect">
            <a:avLst/>
          </a:prstGeom>
        </p:spPr>
        <p:txBody>
          <a:bodyPr lIns="35718" tIns="35718" rIns="35718" bIns="35718"/>
          <a:lstStyle>
            <a:lvl1pPr defTabSz="410765">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4.png"/></Relationships>

</file>

<file path=ppt/slides/_rels/slide10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5.png"/></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andymatuschak.org/books/" TargetMode="External"/></Relationships>

</file>

<file path=ppt/slides/_rels/slide10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6.png"/></Relationships>

</file>

<file path=ppt/slides/_rels/slide1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7.png"/></Relationships>

</file>

<file path=ppt/slides/_rels/slide1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s>

</file>

<file path=ppt/slides/_rels/slide1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s>

</file>

<file path=ppt/slides/_rels/slide1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9.png"/></Relationships>

</file>

<file path=ppt/slides/_rels/slide1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0.png"/></Relationships>

</file>

<file path=ppt/slides/_rels/slide1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1.png"/><Relationship Id="rId5" Type="http://schemas.openxmlformats.org/officeDocument/2006/relationships/image" Target="../media/image52.png"/></Relationships>

</file>

<file path=ppt/slides/_rels/slide1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1.png"/><Relationship Id="rId5" Type="http://schemas.openxmlformats.org/officeDocument/2006/relationships/image" Target="../media/image52.png"/><Relationship Id="rId6" Type="http://schemas.openxmlformats.org/officeDocument/2006/relationships/image" Target="../media/image53.png"/></Relationships>

</file>

<file path=ppt/slides/_rels/slide1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1.png"/><Relationship Id="rId5" Type="http://schemas.openxmlformats.org/officeDocument/2006/relationships/image" Target="../media/image52.png"/><Relationship Id="rId6" Type="http://schemas.openxmlformats.org/officeDocument/2006/relationships/image" Target="../media/image53.png"/></Relationships>

</file>

<file path=ppt/slides/_rels/slide1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1.png"/><Relationship Id="rId5" Type="http://schemas.openxmlformats.org/officeDocument/2006/relationships/image" Target="../media/image52.png"/><Relationship Id="rId6" Type="http://schemas.openxmlformats.org/officeDocument/2006/relationships/image" Target="../media/image53.png"/></Relationships>

</file>

<file path=ppt/slides/_rels/slide1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1.png"/><Relationship Id="rId5" Type="http://schemas.openxmlformats.org/officeDocument/2006/relationships/image" Target="../media/image52.png"/><Relationship Id="rId6" Type="http://schemas.openxmlformats.org/officeDocument/2006/relationships/image" Target="../media/image53.png"/><Relationship Id="rId7" Type="http://schemas.openxmlformats.org/officeDocument/2006/relationships/image" Target="../media/image54.png"/></Relationships>

</file>

<file path=ppt/slides/_rels/slide1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5.png"/></Relationships>

</file>

<file path=ppt/slides/_rels/slide1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6.png"/></Relationships>

</file>

<file path=ppt/slides/_rels/slide1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6.png"/><Relationship Id="rId5" Type="http://schemas.openxmlformats.org/officeDocument/2006/relationships/image" Target="../media/image57.png"/></Relationships>

</file>

<file path=ppt/slides/_rels/slide1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1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8.png"/></Relationships>

</file>

<file path=ppt/slides/_rels/slide1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8.png"/></Relationships>

</file>

<file path=ppt/slides/_rels/slide1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8.png"/></Relationships>

</file>

<file path=ppt/slides/_rels/slide1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9.png"/></Relationships>

</file>

<file path=ppt/slides/_rels/slide1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3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1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6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s>

</file>

<file path=ppt/slides/_rels/slide1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60.png"/></Relationships>

</file>

<file path=ppt/slides/_rels/slide1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60.png"/></Relationships>

</file>

<file path=ppt/slides/_rels/slide1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60.png"/></Relationships>

</file>

<file path=ppt/slides/_rels/slide1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60.png"/></Relationships>

</file>

<file path=ppt/slides/_rels/slide1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61.png"/></Relationships>

</file>

<file path=ppt/slides/_rels/slide1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61.png"/></Relationships>

</file>

<file path=ppt/slides/_rels/slide1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14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6.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numbers/0leoOOlezWp6BYKSiPJhdXy7Q" TargetMode="External"/><Relationship Id="rId4" Type="http://schemas.openxmlformats.org/officeDocument/2006/relationships/hyperlink" Target="https://bcourses.berkeley.edu/courses/1487684/assignments/8051997" TargetMode="External"/><Relationship Id="rId5" Type="http://schemas.openxmlformats.org/officeDocument/2006/relationships/hyperlink" Target="https://bcourses.berkeley.edu/courses/1487684" TargetMode="External"/></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numbers/0leoOOlezWp6BYKSiPJhdXy7Q" TargetMode="Externa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5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5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5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llamy-backward.pdf" TargetMode="External"/><Relationship Id="rId3" Type="http://schemas.openxmlformats.org/officeDocument/2006/relationships/image" Target="../media/image22.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8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6.png"/></Relationships>

</file>

<file path=ppt/slides/_rels/slide8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 Id="rId3" Type="http://schemas.openxmlformats.org/officeDocument/2006/relationships/image" Target="../media/image28.png"/></Relationships>

</file>

<file path=ppt/slides/_rels/slide8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 Id="rId3" Type="http://schemas.openxmlformats.org/officeDocument/2006/relationships/image" Target="../media/image30.png"/></Relationships>

</file>

<file path=ppt/slides/_rels/slide8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s>

</file>

<file path=ppt/slides/_rels/slide8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8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s>

</file>

<file path=ppt/slides/_rels/slide8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6.png"/><Relationship Id="rId3" Type="http://schemas.openxmlformats.org/officeDocument/2006/relationships/image" Target="../media/image32.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8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s>

</file>

<file path=ppt/slides/_rels/slide8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9.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9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0.png"/></Relationships>

</file>

<file path=ppt/slides/_rels/slide9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1.png"/></Relationships>

</file>

<file path=ppt/slides/_rels/slide9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2.png"/><Relationship Id="rId3" Type="http://schemas.openxmlformats.org/officeDocument/2006/relationships/image" Target="../media/image43.png"/></Relationships>

</file>

<file path=ppt/slides/_rels/slide9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82"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The long 20th century will in all likelihood be seen in the future as </a:t>
            </a:r>
            <a:r>
              <a:rPr i="1"/>
              <a:t>the</a:t>
            </a:r>
            <a:r>
              <a:t> watershed in human experience:</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Nine aspects: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History was </a:t>
            </a:r>
            <a:r>
              <a:rPr i="1"/>
              <a:t>primarily</a:t>
            </a:r>
            <a:r>
              <a:t> economic—and for the first time…</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Explosion of wealth: 2%+ per year…</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Cornucopia of technology…</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Demographic transition…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Feminist revolution…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Empowered tyrannies…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Wealth gulfs…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Inclusion and hierarchy attenuation…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Mismanagement and insecurity…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I think—a century again…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Back Up to 1803"/>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Back Up to 1803</a:t>
            </a:r>
          </a:p>
        </p:txBody>
      </p:sp>
      <p:sp>
        <p:nvSpPr>
          <p:cNvPr id="111" name="Jean-Baptiste Say: Not possible for there to be a “general glut”:…"/>
          <p:cNvSpPr txBox="1"/>
          <p:nvPr>
            <p:ph type="body" sz="half" idx="4294967295"/>
          </p:nvPr>
        </p:nvSpPr>
        <p:spPr>
          <a:xfrm>
            <a:off x="457199" y="1094171"/>
            <a:ext cx="4423631" cy="5244063"/>
          </a:xfrm>
          <a:prstGeom prst="rect">
            <a:avLst/>
          </a:prstGeom>
        </p:spPr>
        <p:txBody>
          <a:bodyPr lIns="50800" tIns="50800" rIns="50800" bIns="50800" anchor="t"/>
          <a:lstStyle>
            <a:lvl1pPr marL="344075" indent="-344075" defTabSz="868680">
              <a:spcBef>
                <a:spcPts val="800"/>
              </a:spcBef>
              <a:defRPr sz="2280">
                <a:uFill>
                  <a:solidFill>
                    <a:srgbClr val="000000"/>
                  </a:solidFill>
                </a:uFill>
                <a:latin typeface="Calibri"/>
                <a:ea typeface="Calibri"/>
                <a:cs typeface="Calibri"/>
                <a:sym typeface="Calibri"/>
              </a:defRPr>
            </a:lvl1pPr>
            <a:lvl2pPr marL="766350" indent="-344075" defTabSz="868680">
              <a:spcBef>
                <a:spcPts val="800"/>
              </a:spcBef>
              <a:defRPr sz="2280">
                <a:uFill>
                  <a:solidFill>
                    <a:srgbClr val="000000"/>
                  </a:solidFill>
                </a:uFill>
                <a:latin typeface="Calibri"/>
                <a:ea typeface="Calibri"/>
                <a:cs typeface="Calibri"/>
                <a:sym typeface="Calibri"/>
              </a:defRPr>
            </a:lvl2pPr>
          </a:lstStyle>
          <a:p>
            <a:pPr/>
            <a:r>
              <a:t>Jean-Baptiste Say: Not possible for there to be a “general glut”:</a:t>
            </a:r>
          </a:p>
          <a:p>
            <a:pPr lvl="1"/>
            <a:r>
              <a:t>“If certain goods remain unsold, it is because other goods are not produced; and that it is production alone which opens markets to produce.... Whenever there is a glut, a superabundance, [an excess supply] of several sorts of merchandize, it is because other articles [in excess demand] are not produced in sufficient quantities…”</a:t>
            </a:r>
          </a:p>
        </p:txBody>
      </p:sp>
      <p:pic>
        <p:nvPicPr>
          <p:cNvPr id="112" name="Jean-Baptiste_Say.png" descr="Jean-Baptiste_Say.png"/>
          <p:cNvPicPr>
            <a:picLocks noChangeAspect="1"/>
          </p:cNvPicPr>
          <p:nvPr/>
        </p:nvPicPr>
        <p:blipFill>
          <a:blip r:embed="rId2">
            <a:extLst/>
          </a:blip>
          <a:stretch>
            <a:fillRect/>
          </a:stretch>
        </p:blipFill>
        <p:spPr>
          <a:xfrm>
            <a:off x="5234271" y="1094171"/>
            <a:ext cx="3457276" cy="5244063"/>
          </a:xfrm>
          <a:prstGeom prst="rect">
            <a:avLst/>
          </a:prstGeom>
          <a:ln w="12700">
            <a:miter lim="400000"/>
          </a:ln>
        </p:spPr>
      </p:pic>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3" name="Review: Revolutions"/>
          <p:cNvSpPr txBox="1"/>
          <p:nvPr>
            <p:ph type="title" idx="4294967295"/>
          </p:nvPr>
        </p:nvSpPr>
        <p:spPr>
          <a:xfrm>
            <a:off x="457199" y="-1"/>
            <a:ext cx="8234348" cy="1094173"/>
          </a:xfrm>
          <a:prstGeom prst="rect">
            <a:avLst/>
          </a:prstGeom>
        </p:spPr>
        <p:txBody>
          <a:bodyPr lIns="50800" tIns="50800" rIns="50800" bIns="50800"/>
          <a:lstStyle>
            <a:lvl1pPr defTabSz="410765"/>
          </a:lstStyle>
          <a:p>
            <a:pPr/>
            <a:r>
              <a:t>Review: Revolutions</a:t>
            </a:r>
          </a:p>
        </p:txBody>
      </p:sp>
      <p:sp>
        <p:nvSpPr>
          <p:cNvPr id="444" name="“Petty Officer Lemmgen… arrived at the Ministry [of War]… found… Lieutenant HambuRger.... Lemmgen produced a typed document with the following text: ‘Comrades and Workers! The Ebert-Scheidemann government have made themselves impossible.... The undersigned Revolutionary Council has provisionally assumed power.’…"/>
          <p:cNvSpPr txBox="1"/>
          <p:nvPr>
            <p:ph type="body" idx="4294967295"/>
          </p:nvPr>
        </p:nvSpPr>
        <p:spPr>
          <a:xfrm>
            <a:off x="457199" y="1094171"/>
            <a:ext cx="8234348" cy="5244063"/>
          </a:xfrm>
          <a:prstGeom prst="rect">
            <a:avLst/>
          </a:prstGeom>
        </p:spPr>
        <p:txBody>
          <a:bodyPr lIns="50800" tIns="50800" rIns="50800" bIns="50800" anchor="t"/>
          <a:lstStyle/>
          <a:p>
            <a:pPr marL="318723" indent="-318723" defTabSz="804672">
              <a:spcBef>
                <a:spcPts val="700"/>
              </a:spcBef>
              <a:defRPr sz="2112">
                <a:uFill>
                  <a:solidFill>
                    <a:srgbClr val="000000"/>
                  </a:solidFill>
                </a:uFill>
                <a:latin typeface="Calibri"/>
                <a:ea typeface="Calibri"/>
                <a:cs typeface="Calibri"/>
                <a:sym typeface="Calibri"/>
              </a:defRPr>
            </a:pPr>
            <a:r>
              <a:t>“Petty Officer Lemmgen… arrived at the Ministry [of War]… found… Lieutenant HambuRger.... Lemmgen produced a typed document with the following text: ‘Comrades and Workers! The Ebert-Scheidemann government have made themselves impossible.... The undersigned Revolutionary Council has provisionally assumed power.’ </a:t>
            </a:r>
          </a:p>
          <a:p>
            <a:pPr marL="318723" indent="-318723" defTabSz="804672">
              <a:spcBef>
                <a:spcPts val="700"/>
              </a:spcBef>
              <a:defRPr sz="2112">
                <a:uFill>
                  <a:solidFill>
                    <a:srgbClr val="000000"/>
                  </a:solidFill>
                </a:uFill>
                <a:latin typeface="Calibri"/>
                <a:ea typeface="Calibri"/>
                <a:cs typeface="Calibri"/>
                <a:sym typeface="Calibri"/>
              </a:defRPr>
            </a:pPr>
            <a:r>
              <a:t>“Lieutenant Hamburger inspected the document and became properly indignant. ‘But where are the signatures? Before I can comply with this order, you’ll have to go back and get it properly signed. Otherwise any little shorthand typist could declare the government deposed.’ Petty Officer Lemmgen... saw the logic…. So he and his men saluted... and made their way back to the Revolutionary Council to obtain the necessary signatures.... </a:t>
            </a:r>
          </a:p>
          <a:p>
            <a:pPr marL="318723" indent="-318723" defTabSz="804672">
              <a:spcBef>
                <a:spcPts val="700"/>
              </a:spcBef>
              <a:defRPr sz="2112">
                <a:uFill>
                  <a:solidFill>
                    <a:srgbClr val="000000"/>
                  </a:solidFill>
                </a:uFill>
                <a:latin typeface="Calibri"/>
                <a:ea typeface="Calibri"/>
                <a:cs typeface="Calibri"/>
                <a:sym typeface="Calibri"/>
              </a:defRPr>
            </a:pPr>
            <a:r>
              <a:t>“But by the time he had obtained the signatures, Lemmgen had learned that the People’s Naval Division had declared itself neutral. So he did not return to the Ministry of War…”</a:t>
            </a:r>
          </a:p>
        </p:txBody>
      </p:sp>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6" name="Lenin"/>
          <p:cNvSpPr txBox="1"/>
          <p:nvPr>
            <p:ph type="title"/>
          </p:nvPr>
        </p:nvSpPr>
        <p:spPr>
          <a:xfrm>
            <a:off x="669726" y="0"/>
            <a:ext cx="8031362" cy="892969"/>
          </a:xfrm>
          <a:prstGeom prst="rect">
            <a:avLst/>
          </a:prstGeom>
        </p:spPr>
        <p:txBody>
          <a:bodyPr/>
          <a:lstStyle>
            <a:lvl1pPr defTabSz="438911">
              <a:defRPr sz="5376"/>
            </a:lvl1pPr>
          </a:lstStyle>
          <a:p>
            <a:pPr/>
            <a:r>
              <a:t>Lenin</a:t>
            </a:r>
          </a:p>
        </p:txBody>
      </p:sp>
      <p:sp>
        <p:nvSpPr>
          <p:cNvPr id="447" name="A quick power grab……"/>
          <p:cNvSpPr txBox="1"/>
          <p:nvPr>
            <p:ph type="body" sz="half" idx="1"/>
          </p:nvPr>
        </p:nvSpPr>
        <p:spPr>
          <a:xfrm>
            <a:off x="669726" y="892968"/>
            <a:ext cx="3855963" cy="5378371"/>
          </a:xfrm>
          <a:prstGeom prst="rect">
            <a:avLst/>
          </a:prstGeom>
        </p:spPr>
        <p:txBody>
          <a:bodyPr anchor="t"/>
          <a:lstStyle/>
          <a:p>
            <a:pPr marL="278553" indent="-278553" defTabSz="386119">
              <a:spcBef>
                <a:spcPts val="700"/>
              </a:spcBef>
              <a:defRPr sz="2256"/>
            </a:pPr>
            <a:r>
              <a:t>A quick power grab…</a:t>
            </a:r>
          </a:p>
          <a:p>
            <a:pPr marL="278553" indent="-278553" defTabSz="386119">
              <a:spcBef>
                <a:spcPts val="700"/>
              </a:spcBef>
              <a:defRPr sz="2256"/>
            </a:pPr>
            <a:r>
              <a:t>Confidently expecting a German revolution, and then massive aid…</a:t>
            </a:r>
          </a:p>
          <a:p>
            <a:pPr marL="278553" indent="-278553" defTabSz="386119">
              <a:spcBef>
                <a:spcPts val="700"/>
              </a:spcBef>
              <a:defRPr sz="2256"/>
            </a:pPr>
            <a:r>
              <a:t>Brutal civil war</a:t>
            </a:r>
          </a:p>
          <a:p>
            <a:pPr lvl="1" marL="696383" indent="-278553" defTabSz="386119">
              <a:spcBef>
                <a:spcPts val="700"/>
              </a:spcBef>
              <a:defRPr sz="2256"/>
            </a:pPr>
            <a:r>
              <a:t>Kerenskyites</a:t>
            </a:r>
          </a:p>
          <a:p>
            <a:pPr lvl="1" marL="696383" indent="-278553" defTabSz="386119">
              <a:spcBef>
                <a:spcPts val="700"/>
              </a:spcBef>
              <a:defRPr sz="2256"/>
            </a:pPr>
            <a:r>
              <a:t>Reds</a:t>
            </a:r>
          </a:p>
          <a:p>
            <a:pPr lvl="1" marL="696383" indent="-278553" defTabSz="386119">
              <a:spcBef>
                <a:spcPts val="700"/>
              </a:spcBef>
              <a:defRPr sz="2256"/>
            </a:pPr>
            <a:r>
              <a:t>Whites</a:t>
            </a:r>
          </a:p>
          <a:p>
            <a:pPr lvl="1" marL="696383" indent="-278553" defTabSz="386119">
              <a:spcBef>
                <a:spcPts val="700"/>
              </a:spcBef>
              <a:defRPr sz="2256"/>
            </a:pPr>
            <a:r>
              <a:t>Nationalists</a:t>
            </a:r>
          </a:p>
          <a:p>
            <a:pPr marL="278553" indent="-278553" defTabSz="386119">
              <a:spcBef>
                <a:spcPts val="700"/>
              </a:spcBef>
              <a:defRPr sz="2256"/>
            </a:pPr>
            <a:r>
              <a:t>What was the revolutionary government to do?</a:t>
            </a:r>
          </a:p>
          <a:p>
            <a:pPr lvl="1" marL="696383" indent="-278553" defTabSz="386119">
              <a:spcBef>
                <a:spcPts val="700"/>
              </a:spcBef>
              <a:defRPr sz="2256"/>
            </a:pPr>
            <a:r>
              <a:t>Ludendorff’s German war economy…</a:t>
            </a:r>
          </a:p>
        </p:txBody>
      </p:sp>
      <p:pic>
        <p:nvPicPr>
          <p:cNvPr id="448" name="lenin_-_Google_Search.png" descr="lenin_-_Google_Search.png"/>
          <p:cNvPicPr>
            <a:picLocks noChangeAspect="1"/>
          </p:cNvPicPr>
          <p:nvPr/>
        </p:nvPicPr>
        <p:blipFill>
          <a:blip r:embed="rId2">
            <a:extLst/>
          </a:blip>
          <a:stretch>
            <a:fillRect/>
          </a:stretch>
        </p:blipFill>
        <p:spPr>
          <a:xfrm>
            <a:off x="4525688" y="892968"/>
            <a:ext cx="4175400" cy="5045275"/>
          </a:xfrm>
          <a:prstGeom prst="rect">
            <a:avLst/>
          </a:prstGeom>
          <a:ln w="12700">
            <a:miter lim="400000"/>
          </a:ln>
        </p:spPr>
      </p:pic>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0" name="Red Rosa on Lenin"/>
          <p:cNvSpPr txBox="1"/>
          <p:nvPr>
            <p:ph type="title"/>
          </p:nvPr>
        </p:nvSpPr>
        <p:spPr>
          <a:xfrm>
            <a:off x="669726" y="0"/>
            <a:ext cx="8031362" cy="892969"/>
          </a:xfrm>
          <a:prstGeom prst="rect">
            <a:avLst/>
          </a:prstGeom>
        </p:spPr>
        <p:txBody>
          <a:bodyPr/>
          <a:lstStyle>
            <a:lvl1pPr defTabSz="438911">
              <a:defRPr sz="5376"/>
            </a:lvl1pPr>
          </a:lstStyle>
          <a:p>
            <a:pPr/>
            <a:r>
              <a:t>Red Rosa on Lenin</a:t>
            </a:r>
          </a:p>
        </p:txBody>
      </p:sp>
      <p:sp>
        <p:nvSpPr>
          <p:cNvPr id="451" name="“Without general elections, without unrestricted freedom of press and assembly, without a free struggle of opinion, life dies out in every public institution…. Only the bureaucracy remains…. A few dozen party leaders of inexhaustible energy and boundless experience direct and rule….…"/>
          <p:cNvSpPr txBox="1"/>
          <p:nvPr>
            <p:ph type="body" sz="half" idx="1"/>
          </p:nvPr>
        </p:nvSpPr>
        <p:spPr>
          <a:xfrm>
            <a:off x="669726" y="892968"/>
            <a:ext cx="4241141" cy="5626139"/>
          </a:xfrm>
          <a:prstGeom prst="rect">
            <a:avLst/>
          </a:prstGeom>
        </p:spPr>
        <p:txBody>
          <a:bodyPr anchor="t"/>
          <a:lstStyle/>
          <a:p>
            <a:pPr marL="177800" indent="-177800" defTabSz="246459">
              <a:spcBef>
                <a:spcPts val="500"/>
              </a:spcBef>
              <a:defRPr sz="1440"/>
            </a:pPr>
            <a:r>
              <a:t>“Without general elections, without unrestricted freedom of press and assembly, without a free struggle of opinion, life dies out in every public institution…. Only the bureaucracy remains…. A few dozen party leaders of inexhaustible energy and boundless experience direct and rule…. </a:t>
            </a:r>
          </a:p>
          <a:p>
            <a:pPr marL="177800" indent="-177800" defTabSz="246459">
              <a:spcBef>
                <a:spcPts val="500"/>
              </a:spcBef>
              <a:defRPr sz="1440"/>
            </a:pPr>
            <a:r>
              <a:t>“An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marL="177800" indent="-177800" defTabSz="246459">
              <a:spcBef>
                <a:spcPts val="500"/>
              </a:spcBef>
              <a:defRPr sz="1440"/>
            </a:pPr>
            <a:r>
              <a:t>“Freedom only for the supporters of the government, only for the members of one party–however numerous they may be–is no freedom at all. Freedom is always and exclusively freedom for the one who thinks differently. Not because of any fanatical concept of “justice” but because all that is instructive, wholesome and purifying in political freedom depends on this essential characteristic, and its effectiveness vanishes when ‘freedom’ becomes a special privilege…</a:t>
            </a:r>
          </a:p>
        </p:txBody>
      </p:sp>
      <p:pic>
        <p:nvPicPr>
          <p:cNvPr id="452" name="Image" descr="Image"/>
          <p:cNvPicPr>
            <a:picLocks noChangeAspect="1"/>
          </p:cNvPicPr>
          <p:nvPr/>
        </p:nvPicPr>
        <p:blipFill>
          <a:blip r:embed="rId2">
            <a:extLst/>
          </a:blip>
          <a:stretch>
            <a:fillRect/>
          </a:stretch>
        </p:blipFill>
        <p:spPr>
          <a:xfrm>
            <a:off x="4910866" y="892968"/>
            <a:ext cx="3948862" cy="5626139"/>
          </a:xfrm>
          <a:prstGeom prst="rect">
            <a:avLst/>
          </a:prstGeom>
          <a:ln w="12700">
            <a:miter lim="400000"/>
          </a:ln>
        </p:spPr>
      </p:pic>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4" name="Digression: How to Study"/>
          <p:cNvSpPr txBox="1"/>
          <p:nvPr>
            <p:ph type="title" idx="4294967295"/>
          </p:nvPr>
        </p:nvSpPr>
        <p:spPr>
          <a:xfrm>
            <a:off x="457199" y="-1"/>
            <a:ext cx="8234348" cy="1094173"/>
          </a:xfrm>
          <a:prstGeom prst="rect">
            <a:avLst/>
          </a:prstGeom>
        </p:spPr>
        <p:txBody>
          <a:bodyPr lIns="50800" tIns="50800" rIns="50800" bIns="50800"/>
          <a:lstStyle/>
          <a:p>
            <a:pPr lvl="1" defTabSz="382012">
              <a:defRPr sz="5208"/>
            </a:pPr>
            <a:r>
              <a:t>Digression: How to Study</a:t>
            </a:r>
          </a:p>
        </p:txBody>
      </p:sp>
      <p:sp>
        <p:nvSpPr>
          <p:cNvPr id="455" name="Will I ask you about Jan Christian Smuts? About the prayer (and theology) of the Grigua?…"/>
          <p:cNvSpPr txBox="1"/>
          <p:nvPr>
            <p:ph type="body" idx="4294967295"/>
          </p:nvPr>
        </p:nvSpPr>
        <p:spPr>
          <a:xfrm>
            <a:off x="457199" y="1094171"/>
            <a:ext cx="8234348" cy="5244063"/>
          </a:xfrm>
          <a:prstGeom prst="rect">
            <a:avLst/>
          </a:prstGeom>
        </p:spPr>
        <p:txBody>
          <a:bodyPr lIns="50800" tIns="50800" rIns="50800" bIns="50800" anchor="t"/>
          <a:lstStyle/>
          <a:p>
            <a:pPr marL="0" indent="0" defTabSz="292242">
              <a:spcBef>
                <a:spcPts val="0"/>
              </a:spcBef>
              <a:buSzTx/>
              <a:buFont typeface="Arial"/>
              <a:buNone/>
              <a:defRPr b="1" sz="1496">
                <a:uFill>
                  <a:solidFill>
                    <a:srgbClr val="000000"/>
                  </a:solidFill>
                </a:uFill>
                <a:latin typeface="+mn-lt"/>
                <a:ea typeface="+mn-ea"/>
                <a:cs typeface="+mn-cs"/>
                <a:sym typeface="Helvetica"/>
              </a:defRPr>
            </a:pPr>
            <a:r>
              <a:t>Will I ask you about Jan Christian Smuts? About the prayer (and theology) of the Grigua?</a:t>
            </a:r>
          </a:p>
          <a:p>
            <a:pPr marL="0" indent="0" defTabSz="292242">
              <a:spcBef>
                <a:spcPts val="0"/>
              </a:spcBef>
              <a:buSzTx/>
              <a:buFont typeface="Arial"/>
              <a:buNone/>
              <a:defRPr b="1" sz="1496">
                <a:uFill>
                  <a:solidFill>
                    <a:srgbClr val="000000"/>
                  </a:solidFill>
                </a:uFill>
                <a:latin typeface="+mn-lt"/>
                <a:ea typeface="+mn-ea"/>
                <a:cs typeface="+mn-cs"/>
                <a:sym typeface="Helvetica"/>
              </a:defRPr>
            </a:pPr>
          </a:p>
          <a:p>
            <a:pPr marL="246285" indent="-246285" defTabSz="621791">
              <a:spcBef>
                <a:spcPts val="500"/>
              </a:spcBef>
              <a:defRPr sz="1632">
                <a:uFill>
                  <a:solidFill>
                    <a:srgbClr val="000000"/>
                  </a:solidFill>
                </a:uFill>
                <a:latin typeface="Calibri"/>
                <a:ea typeface="Calibri"/>
                <a:cs typeface="Calibri"/>
                <a:sym typeface="Calibri"/>
              </a:defRPr>
            </a:pPr>
            <a:r>
              <a:t>No…</a:t>
            </a:r>
          </a:p>
          <a:p>
            <a:pPr marL="246285" indent="-246285" defTabSz="621791">
              <a:spcBef>
                <a:spcPts val="500"/>
              </a:spcBef>
              <a:defRPr sz="1632">
                <a:uFill>
                  <a:solidFill>
                    <a:srgbClr val="000000"/>
                  </a:solidFill>
                </a:uFill>
                <a:latin typeface="Calibri"/>
                <a:ea typeface="Calibri"/>
                <a:cs typeface="Calibri"/>
                <a:sym typeface="Calibri"/>
              </a:defRPr>
            </a:pPr>
            <a:r>
              <a:t>Themes and concepts…</a:t>
            </a:r>
          </a:p>
          <a:p>
            <a:pPr lvl="1" marL="548545" indent="-246285" defTabSz="621791">
              <a:spcBef>
                <a:spcPts val="500"/>
              </a:spcBef>
              <a:defRPr sz="1632">
                <a:uFill>
                  <a:solidFill>
                    <a:srgbClr val="000000"/>
                  </a:solidFill>
                </a:uFill>
                <a:latin typeface="Calibri"/>
                <a:ea typeface="Calibri"/>
                <a:cs typeface="Calibri"/>
                <a:sym typeface="Calibri"/>
              </a:defRPr>
            </a:pPr>
            <a:r>
              <a:t>But you need narratives and stories to hang onto them…</a:t>
            </a:r>
          </a:p>
          <a:p>
            <a:pPr lvl="1" marL="548545" indent="-246285" defTabSz="621791">
              <a:spcBef>
                <a:spcPts val="500"/>
              </a:spcBef>
              <a:defRPr sz="1632">
                <a:uFill>
                  <a:solidFill>
                    <a:srgbClr val="000000"/>
                  </a:solidFill>
                </a:uFill>
                <a:latin typeface="Calibri"/>
                <a:ea typeface="Calibri"/>
                <a:cs typeface="Calibri"/>
                <a:sym typeface="Calibri"/>
              </a:defRPr>
            </a:pPr>
            <a:r>
              <a:t>And our brains are very good at deep-sixing useless information</a:t>
            </a:r>
          </a:p>
          <a:p>
            <a:pPr marL="246285" indent="-246285" defTabSz="621791">
              <a:spcBef>
                <a:spcPts val="500"/>
              </a:spcBef>
              <a:defRPr sz="1632">
                <a:uFill>
                  <a:solidFill>
                    <a:srgbClr val="000000"/>
                  </a:solidFill>
                </a:uFill>
                <a:latin typeface="Calibri"/>
                <a:ea typeface="Calibri"/>
                <a:cs typeface="Calibri"/>
                <a:sym typeface="Calibri"/>
              </a:defRPr>
            </a:pPr>
            <a:r>
              <a:t>Andy Matuschak: </a:t>
            </a:r>
            <a:r>
              <a:rPr i="1"/>
              <a:t>Why Books Don’t Work</a:t>
            </a:r>
            <a:r>
              <a:t> &lt;</a:t>
            </a:r>
            <a:r>
              <a:rPr u="sng">
                <a:solidFill>
                  <a:srgbClr val="0000FF"/>
                </a:solidFill>
                <a:uFill>
                  <a:solidFill>
                    <a:srgbClr val="0000FF"/>
                  </a:solidFill>
                </a:uFill>
                <a:hlinkClick r:id="rId2" invalidUrl="" action="" tgtFrame="" tooltip="" history="1" highlightClick="0" endSnd="0"/>
              </a:rPr>
              <a:t>https://andymatuschak.org/books/</a:t>
            </a:r>
            <a:r>
              <a:t>&gt;:</a:t>
            </a:r>
          </a:p>
          <a:p>
            <a:pPr lvl="1" marL="548545" indent="-246285" defTabSz="621791">
              <a:spcBef>
                <a:spcPts val="500"/>
              </a:spcBef>
              <a:defRPr sz="1632">
                <a:uFill>
                  <a:solidFill>
                    <a:srgbClr val="000000"/>
                  </a:solidFill>
                </a:uFill>
                <a:latin typeface="Calibri"/>
                <a:ea typeface="Calibri"/>
                <a:cs typeface="Calibri"/>
                <a:sym typeface="Calibri"/>
              </a:defRPr>
            </a:pPr>
            <a:r>
              <a:t>“Picture some serious non-fiction tomes. </a:t>
            </a:r>
            <a:r>
              <a:rPr i="1"/>
              <a:t>The Selfish Gene</a:t>
            </a:r>
            <a:r>
              <a:t>; </a:t>
            </a:r>
            <a:r>
              <a:rPr i="1"/>
              <a:t>Thinking, Fast and Slow</a:t>
            </a:r>
            <a:r>
              <a:t>; </a:t>
            </a:r>
            <a:r>
              <a:rPr i="1"/>
              <a:t>Guns, Germs, and Steel</a:t>
            </a:r>
            <a:r>
              <a:t>; etc. </a:t>
            </a:r>
          </a:p>
          <a:p>
            <a:pPr lvl="1" marL="548545" indent="-246285" defTabSz="621791">
              <a:spcBef>
                <a:spcPts val="500"/>
              </a:spcBef>
              <a:defRPr sz="1632">
                <a:uFill>
                  <a:solidFill>
                    <a:srgbClr val="000000"/>
                  </a:solidFill>
                </a:uFill>
                <a:latin typeface="Calibri"/>
                <a:ea typeface="Calibri"/>
                <a:cs typeface="Calibri"/>
                <a:sym typeface="Calibri"/>
              </a:defRPr>
            </a:pPr>
            <a:r>
              <a:t>“Have you ever had a book like this—one you’d read—come up in conversation, only to discover that you’d absorbed what amounts to a few sentences? I’ll be honest: it happens to me regularly. Often things go well at first. I’ll feel I can sketch the basic claims, paint the surface; but when someone asks a basic probing question, the edifice instantly collapses. Sometimes it’s a memory issue: I simply can’t recall the relevant details. But just as often, as I grasp about, I’ll realize I had never really understood the idea in question, though I’d certainly thought I understood when I read the book. Indeed, I’ll realize that I had barely noticed how little I’d absorbed until that very moment. I know I’m not alone here…</a:t>
            </a:r>
          </a:p>
        </p:txBody>
      </p:sp>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7"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Skipped Topic: Pre-1914 Political Economy: Over in Europe</a:t>
            </a:r>
          </a:p>
        </p:txBody>
      </p:sp>
      <p:sp>
        <p:nvSpPr>
          <p:cNvPr id="458"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34340">
              <a:spcBef>
                <a:spcPts val="1100"/>
              </a:spcBef>
              <a:buSzTx/>
              <a:buFont typeface="Arial"/>
              <a:buNone/>
              <a:defRPr b="1" sz="2280">
                <a:uFill>
                  <a:solidFill>
                    <a:srgbClr val="000000"/>
                  </a:solidFill>
                </a:uFill>
                <a:latin typeface="+mn-lt"/>
                <a:ea typeface="+mn-ea"/>
                <a:cs typeface="+mn-cs"/>
                <a:sym typeface="Helvetica"/>
              </a:defRPr>
            </a:pPr>
            <a:r>
              <a:t>The June Days of 1848 in Paris:</a:t>
            </a:r>
          </a:p>
          <a:p>
            <a:pPr marL="228599" indent="-228599" defTabSz="434340">
              <a:spcBef>
                <a:spcPts val="1100"/>
              </a:spcBef>
              <a:buSzPct val="100000"/>
              <a:defRPr sz="2280">
                <a:uFill>
                  <a:solidFill>
                    <a:srgbClr val="000000"/>
                  </a:solidFill>
                </a:uFill>
                <a:latin typeface="Times New Roman"/>
                <a:ea typeface="Times New Roman"/>
                <a:cs typeface="Times New Roman"/>
                <a:sym typeface="Times New Roman"/>
              </a:defRPr>
            </a:pPr>
            <a:r>
              <a:rPr b="1"/>
              <a:t>Tocqueville:</a:t>
            </a:r>
          </a:p>
          <a:p>
            <a:pPr lvl="1" marL="662939" indent="-228599" defTabSz="434340">
              <a:spcBef>
                <a:spcPts val="1100"/>
              </a:spcBef>
              <a:buSzPct val="100000"/>
              <a:defRPr sz="2280">
                <a:uFill>
                  <a:solidFill>
                    <a:srgbClr val="000000"/>
                  </a:solidFill>
                </a:uFill>
                <a:latin typeface="Times New Roman"/>
                <a:ea typeface="Times New Roman"/>
                <a:cs typeface="Times New Roman"/>
                <a:sym typeface="Times New Roman"/>
              </a:defRPr>
            </a:pPr>
            <a:r>
              <a:t>“The insurrection of June [1848]... class against class... a blind and rude, but powerful, effort on the part of the workmen to escape from the necessities of their condition, which had been depicted to them as one of unlawful oppression…. The closing of the national workshops… occasioned the rising…”</a:t>
            </a:r>
          </a:p>
          <a:p>
            <a:pPr lvl="1" marL="662939" indent="-228599" defTabSz="434340">
              <a:spcBef>
                <a:spcPts val="1100"/>
              </a:spcBef>
              <a:buSzPct val="100000"/>
              <a:defRPr sz="2280">
                <a:uFill>
                  <a:solidFill>
                    <a:srgbClr val="000000"/>
                  </a:solidFill>
                </a:uFill>
                <a:latin typeface="Times New Roman"/>
                <a:ea typeface="Times New Roman"/>
                <a:cs typeface="Times New Roman"/>
                <a:sym typeface="Times New Roman"/>
              </a:defRPr>
            </a:pPr>
            <a:r>
              <a:t>“Thousands… hastening to our aid from every part of France.... Thanks to the railroads, some had already come from fifty leagues’ distance... every class of society... peasants... shopkeepers... landlords and nobles all mingled together... they rushed into Paris with unequalled ardour: a spectacle as strange and unprecedented in our revolutionary annals.... The insurgents received no reinforcements, whereas we had all France for reserves…”</a:t>
            </a:r>
          </a:p>
        </p:txBody>
      </p:sp>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0"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French Politics</a:t>
            </a:r>
          </a:p>
        </p:txBody>
      </p:sp>
      <p:sp>
        <p:nvSpPr>
          <p:cNvPr id="461"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269747">
              <a:spcBef>
                <a:spcPts val="700"/>
              </a:spcBef>
              <a:buSzTx/>
              <a:buFont typeface="Arial"/>
              <a:buNone/>
              <a:defRPr b="1" sz="1416">
                <a:uFill>
                  <a:solidFill>
                    <a:srgbClr val="000000"/>
                  </a:solidFill>
                </a:uFill>
                <a:latin typeface="+mn-lt"/>
                <a:ea typeface="+mn-ea"/>
                <a:cs typeface="+mn-cs"/>
                <a:sym typeface="Helvetica"/>
              </a:defRPr>
            </a:pPr>
            <a:r>
              <a:t>Régimes stability is not on the menu:</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the terrorist dictatorship of the Jacobins (the mainspring of popular government… amid revolution it is at once virtue and terror: virtue, without which terror is fatal; terror, without which virtue is impotent…)</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corrupt and gerrymandered 5-man executive of the Directory, defended on October 5, 1795 by the “whiff of grapeshot” of Napoleon Bonaparte and Joachim Murat, that managed to generate the first modern hyperinflation, defended itself against a royalist coup plotted by two of its five members (Barthelemy and Carnot) and its most successful general (Pichegru), and was then overthrown by the same Napoleon in 1799.</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dictatorship, with Napoleon Bonaparte as “First Consul”, until 1804.</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an empire, with Napoleon Bonaparte as Emperor of the French, until suppressed by the other European powers in 1815.</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restored Bourbon monarchy, with first Louis XVIII and then Charles X, until 1830.</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an alternative Orleanist monarchy, with King Louis-Philippes as the king-citizen, overthrown in 1848.</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second republic, overthrown by its own president, Napoleon’s nephew Louis Napoleon, which collapsed under pressure of military defeat in 1870.</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socialist commune, in Paris at least.</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third republic, which suppressed the commune—but promptly chose a royalist Marshal MacMahon, as president.</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failed attempt by third republic president Marshal MacMahon to replace himself by a King Henry V.</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failed attempt by the ex-Minister of War Georges Boulanger to seize power for his RRR movement: Revanche, Révision, Restauration (revenge on Germany, revision of the constitution, restoration of the monarchy).</a:t>
            </a:r>
          </a:p>
        </p:txBody>
      </p:sp>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Left-Wing Normal European Politics I</a:t>
            </a:r>
          </a:p>
        </p:txBody>
      </p:sp>
      <p:sp>
        <p:nvSpPr>
          <p:cNvPr id="464"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Disjunction between policies and rhetoric:</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Socialist Party of Germany’s Erfurt and Gotha programs seek things like: holidays for elections, two-year legislative terms, the right to bear arms, equal rights for women, the prohibition of spending public funds for religious purposes, free public schools and colleges, free medical care including midwifery, an eight-hour working day, no child labor under 14, a 36-hour minimum weekend, an occupational safety and health administration…</a:t>
            </a:r>
          </a:p>
        </p:txBody>
      </p:sp>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6"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Left-Wing Normal European Politics II</a:t>
            </a:r>
          </a:p>
        </p:txBody>
      </p:sp>
      <p:sp>
        <p:nvSpPr>
          <p:cNvPr id="467"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Disjunction between policies and rhetoric:</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But also: “By every lawful means to bring about a free state and a socialistic society, to effect the destruction of the iron law of wages by doing away with the system of wage labor.” And they sought: “the transformation of the capitalist private ownership of the means of production—land and soil, pits and mines, raw materials, tools, machines, means of transportation—into social property and the transformation of the production of goods into socialist production carried on by and for society.” And they believed: “This… emancipation… of the entire human race…. But it can only be the work of the working class, because all other classes… have as their common goal the preservation of the foundations of contemporary society.”</a:t>
            </a:r>
          </a:p>
        </p:txBody>
      </p:sp>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9"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Center and Right-Wing Normal European Politics</a:t>
            </a:r>
          </a:p>
        </p:txBody>
      </p:sp>
      <p:sp>
        <p:nvSpPr>
          <p:cNvPr id="470"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02336">
              <a:spcBef>
                <a:spcPts val="1000"/>
              </a:spcBef>
              <a:buSzTx/>
              <a:buFont typeface="Arial"/>
              <a:buNone/>
              <a:defRPr b="1" sz="2112">
                <a:uFill>
                  <a:solidFill>
                    <a:srgbClr val="000000"/>
                  </a:solidFill>
                </a:uFill>
                <a:latin typeface="+mn-lt"/>
                <a:ea typeface="+mn-ea"/>
                <a:cs typeface="+mn-cs"/>
                <a:sym typeface="Helvetica"/>
              </a:defRPr>
            </a:pPr>
            <a:r>
              <a:t>The touchstone was “fairness”: it was not fair that those who did not work hard and did not play by the rules got lots of good things:</a:t>
            </a:r>
          </a:p>
          <a:p>
            <a:pPr marL="21175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Those who did not play by the rules could be on either end of the wealth-and-power spectrum: </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Parasitic aristocrats and cruel plutocrats</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Those poor who wanted something for nothing, or got above their station</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A middle-class, social order movement</a:t>
            </a:r>
          </a:p>
          <a:p>
            <a:pPr marL="21175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Focus voters’ attention on the disruptive utopian aspirations of the left, and electoral coalitions could be preserved…</a:t>
            </a:r>
          </a:p>
          <a:p>
            <a:pPr marL="21175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Preserve as much as possible of old orders of hierarchy in changing times:</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Reform to preserve; change so things could stay the same</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Find new reasons why hierarchy is good: social darwinism</a:t>
            </a:r>
          </a:p>
        </p:txBody>
      </p:sp>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2"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Magnifying Non-Economic Cleavages Had Dangers</a:t>
            </a:r>
          </a:p>
        </p:txBody>
      </p:sp>
      <p:sp>
        <p:nvSpPr>
          <p:cNvPr id="473"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56615">
              <a:spcBef>
                <a:spcPts val="900"/>
              </a:spcBef>
              <a:buSzTx/>
              <a:buFont typeface="Arial"/>
              <a:buNone/>
              <a:defRPr b="1" sz="1871">
                <a:uFill>
                  <a:solidFill>
                    <a:srgbClr val="000000"/>
                  </a:solidFill>
                </a:uFill>
                <a:latin typeface="+mn-lt"/>
                <a:ea typeface="+mn-ea"/>
                <a:cs typeface="+mn-cs"/>
                <a:sym typeface="Helvetica"/>
              </a:defRPr>
            </a:pPr>
            <a:r>
              <a:t>Society under threat not by economic inequality but by social disorder—or aliens—or other nations. Plus:</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A right-wing landed and bureaucratic upper class that had, by and large, lost its social role.</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A belief by politicians anxious to paper over class divisions that they could be papered over with national or ethnic unity. </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A growing social-darwinist current that struggle was good, and the victors should be rewarded</a:t>
            </a:r>
          </a:p>
          <a:p>
            <a:pPr lvl="1" marL="48487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Even or especially military struggle by peoples-in-arms, over not what language a province would be administered in but who would live there</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These stored up trouble as 1914 approached. </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In 1919 John Maynard Keynes was to write, bitterly, that he, his peers, and his elders had regarded:</a:t>
            </a:r>
          </a:p>
          <a:p>
            <a:pPr lvl="1" marL="48487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“the projects and politics of militarism and imperialism, of racial and cultural rivalries, of monopolies, restrictions, and exclusion, which were to play the serpent to this paradise… [as] little more than the amusements of his daily newspaper…”</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Back Up to 1803"/>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Back Up to 1803</a:t>
            </a:r>
          </a:p>
        </p:txBody>
      </p:sp>
      <p:sp>
        <p:nvSpPr>
          <p:cNvPr id="115" name="Thomas Robert Malthus: Then what’s going on?:…"/>
          <p:cNvSpPr txBox="1"/>
          <p:nvPr>
            <p:ph type="body" sz="half" idx="4294967295"/>
          </p:nvPr>
        </p:nvSpPr>
        <p:spPr>
          <a:xfrm>
            <a:off x="457199" y="1094171"/>
            <a:ext cx="4423631" cy="5244063"/>
          </a:xfrm>
          <a:prstGeom prst="rect">
            <a:avLst/>
          </a:prstGeom>
        </p:spPr>
        <p:txBody>
          <a:bodyPr lIns="50800" tIns="50800" rIns="50800" bIns="50800" anchor="t"/>
          <a:lstStyle/>
          <a:p>
            <a:pPr marL="239042" indent="-239042" defTabSz="603504">
              <a:spcBef>
                <a:spcPts val="500"/>
              </a:spcBef>
              <a:defRPr sz="1584">
                <a:uFill>
                  <a:solidFill>
                    <a:srgbClr val="000000"/>
                  </a:solidFill>
                </a:uFill>
                <a:latin typeface="Calibri"/>
                <a:ea typeface="Calibri"/>
                <a:cs typeface="Calibri"/>
                <a:sym typeface="Calibri"/>
              </a:defRPr>
            </a:pPr>
            <a:r>
              <a:t>Thomas Robert Malthus: Then what’s going on?:</a:t>
            </a:r>
          </a:p>
          <a:p>
            <a:pPr lvl="1" marL="532412" indent="-239042" defTabSz="603504">
              <a:spcBef>
                <a:spcPts val="500"/>
              </a:spcBef>
              <a:defRPr sz="1584">
                <a:uFill>
                  <a:solidFill>
                    <a:srgbClr val="000000"/>
                  </a:solidFill>
                </a:uFill>
                <a:latin typeface="Calibri"/>
                <a:ea typeface="Calibri"/>
                <a:cs typeface="Calibri"/>
                <a:sym typeface="Calibri"/>
              </a:defRPr>
            </a:pPr>
            <a:r>
              <a:t>“We hear of glutted markets, falling prices, and cotton goods selling at Kamschatka lower than the costs of production. </a:t>
            </a:r>
          </a:p>
          <a:p>
            <a:pPr lvl="1" marL="532412" indent="-239042" defTabSz="603504">
              <a:spcBef>
                <a:spcPts val="500"/>
              </a:spcBef>
              <a:defRPr sz="1584">
                <a:uFill>
                  <a:solidFill>
                    <a:srgbClr val="000000"/>
                  </a:solidFill>
                </a:uFill>
                <a:latin typeface="Calibri"/>
                <a:ea typeface="Calibri"/>
                <a:cs typeface="Calibri"/>
                <a:sym typeface="Calibri"/>
              </a:defRPr>
            </a:pPr>
            <a:r>
              <a:t>“It may be said, perhaps, that the cotton trade happens to be glutted; and it is a tenet of the new doctrine on profits and demand, that if one trade be overstocked with capital, it is a certain sign that some other trade is understocked. </a:t>
            </a:r>
          </a:p>
          <a:p>
            <a:pPr lvl="1" marL="532412" indent="-239042" defTabSz="603504">
              <a:spcBef>
                <a:spcPts val="500"/>
              </a:spcBef>
              <a:defRPr sz="1584">
                <a:uFill>
                  <a:solidFill>
                    <a:srgbClr val="000000"/>
                  </a:solidFill>
                </a:uFill>
                <a:latin typeface="Calibri"/>
                <a:ea typeface="Calibri"/>
                <a:cs typeface="Calibri"/>
                <a:sym typeface="Calibri"/>
              </a:defRPr>
            </a:pPr>
            <a:r>
              <a:t>“But where, I would ask, is there any considerable trade that is confessedly under-stocked, and where high profits have been long pleading in vain for additional capital? The [Napoleonic] war has now been at an end above four years; and though the removal of capital generally occasions some partial loss, yet it is seldom long in taking place, if it be tempted to remove by great demand and high profits…”</a:t>
            </a:r>
          </a:p>
        </p:txBody>
      </p:sp>
      <p:pic>
        <p:nvPicPr>
          <p:cNvPr id="116" name="Jean-Baptiste_Say.png" descr="Jean-Baptiste_Say.png"/>
          <p:cNvPicPr>
            <a:picLocks noChangeAspect="1"/>
          </p:cNvPicPr>
          <p:nvPr/>
        </p:nvPicPr>
        <p:blipFill>
          <a:blip r:embed="rId2">
            <a:extLst/>
          </a:blip>
          <a:stretch>
            <a:fillRect/>
          </a:stretch>
        </p:blipFill>
        <p:spPr>
          <a:xfrm>
            <a:off x="5234271" y="1094171"/>
            <a:ext cx="3457276" cy="5244063"/>
          </a:xfrm>
          <a:prstGeom prst="rect">
            <a:avLst/>
          </a:prstGeom>
          <a:ln w="12700">
            <a:miter lim="400000"/>
          </a:ln>
        </p:spPr>
      </p:pic>
    </p:spTree>
  </p:cSld>
  <p:clrMapOvr>
    <a:masterClrMapping/>
  </p:clrMapOvr>
  <p:transition xmlns:p14="http://schemas.microsoft.com/office/powerpoint/2010/main" spd="med" advClick="1"/>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5" name="Skipped Topic: Passing the Baton: From Britain to America"/>
          <p:cNvSpPr txBox="1"/>
          <p:nvPr>
            <p:ph type="title" idx="4294967295"/>
          </p:nvPr>
        </p:nvSpPr>
        <p:spPr>
          <a:xfrm>
            <a:off x="444500" y="0"/>
            <a:ext cx="8255000" cy="1587501"/>
          </a:xfrm>
          <a:prstGeom prst="rect">
            <a:avLst/>
          </a:prstGeom>
        </p:spPr>
        <p:txBody>
          <a:bodyPr lIns="45719" tIns="45719" rIns="45719" bIns="45719"/>
          <a:lstStyle>
            <a:lvl1pPr defTabSz="246888">
              <a:lnSpc>
                <a:spcPts val="6200"/>
              </a:lnSpc>
              <a:defRPr sz="4320">
                <a:uFill>
                  <a:solidFill>
                    <a:srgbClr val="000000"/>
                  </a:solidFill>
                </a:uFill>
              </a:defRPr>
            </a:lvl1pPr>
          </a:lstStyle>
          <a:p>
            <a:pPr/>
            <a:r>
              <a:t>Skipped Topic: Passing the Baton: From Britain to America</a:t>
            </a:r>
          </a:p>
        </p:txBody>
      </p:sp>
      <p:sp>
        <p:nvSpPr>
          <p:cNvPr id="47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477" name="The Industrial Revolution took place in Britain…"/>
          <p:cNvSpPr txBox="1"/>
          <p:nvPr>
            <p:ph type="body" sz="half" idx="4294967295"/>
          </p:nvPr>
        </p:nvSpPr>
        <p:spPr>
          <a:xfrm>
            <a:off x="444500" y="1587500"/>
            <a:ext cx="4179258" cy="4762500"/>
          </a:xfrm>
          <a:prstGeom prst="rect">
            <a:avLst/>
          </a:prstGeom>
        </p:spPr>
        <p:txBody>
          <a:bodyPr lIns="45719" tIns="45719" rIns="45719" bIns="45719" anchor="t"/>
          <a:lstStyle/>
          <a:p>
            <a:pPr marL="160421" indent="-160421" defTabSz="292607">
              <a:spcBef>
                <a:spcPts val="700"/>
              </a:spcBef>
              <a:buSzPct val="100000"/>
              <a:defRPr sz="1536">
                <a:latin typeface="Helvetica Neue"/>
                <a:ea typeface="Helvetica Neue"/>
                <a:cs typeface="Helvetica Neue"/>
                <a:sym typeface="Helvetica Neue"/>
              </a:defRPr>
            </a:pPr>
            <a:r>
              <a:t>The Industrial Revolution took place in Britain </a:t>
            </a:r>
          </a:p>
          <a:p>
            <a:pPr marL="160421" indent="-160421" defTabSz="292607">
              <a:spcBef>
                <a:spcPts val="700"/>
              </a:spcBef>
              <a:buSzPct val="100000"/>
              <a:defRPr sz="1536">
                <a:latin typeface="Helvetica Neue"/>
                <a:ea typeface="Helvetica Neue"/>
                <a:cs typeface="Helvetica Neue"/>
                <a:sym typeface="Helvetica Neue"/>
              </a:defRPr>
            </a:pPr>
            <a:r>
              <a:t>The standard explanation four or five largely independent strands coming together.:</a:t>
            </a:r>
          </a:p>
          <a:p>
            <a:pPr lvl="1" marL="404261" indent="-160421" defTabSz="292607">
              <a:spcBef>
                <a:spcPts val="700"/>
              </a:spcBef>
              <a:buSzPct val="100000"/>
              <a:defRPr sz="1536">
                <a:latin typeface="Helvetica Neue"/>
                <a:ea typeface="Helvetica Neue"/>
                <a:cs typeface="Helvetica Neue"/>
                <a:sym typeface="Helvetica Neue"/>
              </a:defRPr>
            </a:pPr>
            <a:r>
              <a:t>Limited government, security of property, and freedom of contract</a:t>
            </a:r>
          </a:p>
          <a:p>
            <a:pPr lvl="1" marL="404261" indent="-160421" defTabSz="292607">
              <a:spcBef>
                <a:spcPts val="700"/>
              </a:spcBef>
              <a:buSzPct val="100000"/>
              <a:defRPr sz="1536">
                <a:latin typeface="Helvetica Neue"/>
                <a:ea typeface="Helvetica Neue"/>
                <a:cs typeface="Helvetica Neue"/>
                <a:sym typeface="Helvetica Neue"/>
              </a:defRPr>
            </a:pPr>
            <a:r>
              <a:t>Science and the technological tradition of sustained inquiry</a:t>
            </a:r>
          </a:p>
          <a:p>
            <a:pPr lvl="1" marL="404261" indent="-160421" defTabSz="292607">
              <a:spcBef>
                <a:spcPts val="700"/>
              </a:spcBef>
              <a:buSzPct val="100000"/>
              <a:defRPr sz="1536">
                <a:latin typeface="Helvetica Neue"/>
                <a:ea typeface="Helvetica Neue"/>
                <a:cs typeface="Helvetica Neue"/>
                <a:sym typeface="Helvetica Neue"/>
              </a:defRPr>
            </a:pPr>
            <a:r>
              <a:t>Victory in the wars of the Commercial Revolution era</a:t>
            </a:r>
          </a:p>
          <a:p>
            <a:pPr lvl="1" marL="404261" indent="-160421" defTabSz="292607">
              <a:spcBef>
                <a:spcPts val="700"/>
              </a:spcBef>
              <a:buSzPct val="100000"/>
              <a:defRPr sz="1536">
                <a:latin typeface="Helvetica Neue"/>
                <a:ea typeface="Helvetica Neue"/>
                <a:cs typeface="Helvetica Neue"/>
                <a:sym typeface="Helvetica Neue"/>
              </a:defRPr>
            </a:pPr>
            <a:r>
              <a:t>Machinery making, "tinkering", and "gadgets"—primarily made out of metal. </a:t>
            </a:r>
          </a:p>
          <a:p>
            <a:pPr lvl="1" marL="404261" indent="-160421" defTabSz="292607">
              <a:spcBef>
                <a:spcPts val="700"/>
              </a:spcBef>
              <a:buSzPct val="100000"/>
              <a:defRPr sz="1536">
                <a:latin typeface="Helvetica Neue"/>
                <a:ea typeface="Helvetica Neue"/>
                <a:cs typeface="Helvetica Neue"/>
                <a:sym typeface="Helvetica Neue"/>
              </a:defRPr>
            </a:pPr>
            <a:r>
              <a:t>Coal in Britain—the only thing that made a steam engine potentially profitable.</a:t>
            </a:r>
          </a:p>
          <a:p>
            <a:pPr marL="160421" indent="-160421" defTabSz="292607">
              <a:spcBef>
                <a:spcPts val="700"/>
              </a:spcBef>
              <a:buSzPct val="100000"/>
              <a:defRPr sz="1536">
                <a:latin typeface="Helvetica Neue"/>
                <a:ea typeface="Helvetica Neue"/>
                <a:cs typeface="Helvetica Neue"/>
                <a:sym typeface="Helvetica Neue"/>
              </a:defRPr>
            </a:pPr>
            <a:r>
              <a:t>Plus high elasticity of demand for leading-sector products…</a:t>
            </a:r>
          </a:p>
        </p:txBody>
      </p:sp>
      <p:pic>
        <p:nvPicPr>
          <p:cNvPr id="478"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623757" y="1587500"/>
            <a:ext cx="4075743" cy="4762500"/>
          </a:xfrm>
          <a:prstGeom prst="rect">
            <a:avLst/>
          </a:prstGeom>
          <a:ln w="12700">
            <a:miter lim="400000"/>
          </a:ln>
        </p:spPr>
      </p:pic>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0" name="iClickers: Why Breaktrhrough?"/>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iClickers: Why Breaktrhrough?</a:t>
            </a:r>
          </a:p>
        </p:txBody>
      </p:sp>
      <p:sp>
        <p:nvSpPr>
          <p:cNvPr id="481" name="The principal reason that the Industrial Revolution took place in late eighteenth century Britain (rather than in Sung China, or Abbasid Baghdad, or Antonine Dynasty Rome, or during the Hellenistic Age) is:…"/>
          <p:cNvSpPr txBox="1"/>
          <p:nvPr>
            <p:ph type="body" idx="4294967295"/>
          </p:nvPr>
        </p:nvSpPr>
        <p:spPr>
          <a:xfrm>
            <a:off x="444500" y="1587500"/>
            <a:ext cx="8255000" cy="4770986"/>
          </a:xfrm>
          <a:prstGeom prst="rect">
            <a:avLst/>
          </a:prstGeom>
        </p:spPr>
        <p:txBody>
          <a:bodyPr lIns="45719" tIns="45719" rIns="45719" bIns="45719" anchor="t"/>
          <a:lstStyle/>
          <a:p>
            <a:pPr marL="0" indent="0" defTabSz="406908">
              <a:lnSpc>
                <a:spcPts val="4600"/>
              </a:lnSpc>
              <a:spcBef>
                <a:spcPts val="1000"/>
              </a:spcBef>
              <a:buSzTx/>
              <a:buNone/>
              <a:defRPr sz="2136">
                <a:uFill>
                  <a:solidFill>
                    <a:srgbClr val="000000"/>
                  </a:solidFill>
                </a:uFill>
                <a:latin typeface="+mn-lt"/>
                <a:ea typeface="+mn-ea"/>
                <a:cs typeface="+mn-cs"/>
                <a:sym typeface="Helvetica"/>
              </a:defRPr>
            </a:pPr>
            <a:r>
              <a:t>The principal reason that the Industrial Revolution took place in late eighteenth century Britain (rather than in Sung China, or Abbasid Baghdad, or Antonine Dynasty Rome, or during the Hellenistic Age) is:</a:t>
            </a:r>
          </a:p>
          <a:p>
            <a:pPr marL="0" indent="0" defTabSz="406908">
              <a:lnSpc>
                <a:spcPts val="4600"/>
              </a:lnSpc>
              <a:spcBef>
                <a:spcPts val="1000"/>
              </a:spcBef>
              <a:buSzTx/>
              <a:buNone/>
              <a:defRPr sz="2136">
                <a:uFill>
                  <a:solidFill>
                    <a:srgbClr val="000000"/>
                  </a:solidFill>
                </a:uFill>
                <a:latin typeface="+mn-lt"/>
                <a:ea typeface="+mn-ea"/>
                <a:cs typeface="+mn-cs"/>
                <a:sym typeface="Helvetica"/>
              </a:defRPr>
            </a:pP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lack of human numbers thinking about problems of production</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lack of good means of communication—e.g. printing—for diffusing information about how to solve problems of production</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lack of experience using coal as an energy source</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lack of the incentive created by high real wages leading to a strong desire to make labor more productive</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None of the above/not enough information</a:t>
            </a:r>
          </a:p>
        </p:txBody>
      </p:sp>
      <p:sp>
        <p:nvSpPr>
          <p:cNvPr id="482"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4" name="iClicker: Why Passing the Baton"/>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iClicker: Why Passing the Baton</a:t>
            </a:r>
          </a:p>
        </p:txBody>
      </p:sp>
      <p:sp>
        <p:nvSpPr>
          <p:cNvPr id="485" name="The principal reason that the twentieth century was an American rather than a second British century was:…"/>
          <p:cNvSpPr txBox="1"/>
          <p:nvPr>
            <p:ph type="body" idx="4294967295"/>
          </p:nvPr>
        </p:nvSpPr>
        <p:spPr>
          <a:xfrm>
            <a:off x="444500" y="1587500"/>
            <a:ext cx="8255000" cy="4770986"/>
          </a:xfrm>
          <a:prstGeom prst="rect">
            <a:avLst/>
          </a:prstGeom>
        </p:spPr>
        <p:txBody>
          <a:bodyPr lIns="45719" tIns="45719" rIns="45719" bIns="45719" anchor="t"/>
          <a:lstStyle/>
          <a:p>
            <a:pPr marL="0" indent="0" defTabSz="406908">
              <a:lnSpc>
                <a:spcPts val="4600"/>
              </a:lnSpc>
              <a:spcBef>
                <a:spcPts val="1000"/>
              </a:spcBef>
              <a:buSzTx/>
              <a:buNone/>
              <a:defRPr sz="2136">
                <a:uFill>
                  <a:solidFill>
                    <a:srgbClr val="000000"/>
                  </a:solidFill>
                </a:uFill>
                <a:latin typeface="+mn-lt"/>
                <a:ea typeface="+mn-ea"/>
                <a:cs typeface="+mn-cs"/>
                <a:sym typeface="Helvetica"/>
              </a:defRPr>
            </a:pPr>
            <a:r>
              <a:t>The principal reason that the twentieth century was an American rather than a second British century was:</a:t>
            </a:r>
          </a:p>
          <a:p>
            <a:pPr marL="0" indent="0" defTabSz="406908">
              <a:lnSpc>
                <a:spcPts val="4600"/>
              </a:lnSpc>
              <a:spcBef>
                <a:spcPts val="1000"/>
              </a:spcBef>
              <a:buSzTx/>
              <a:buNone/>
              <a:defRPr sz="2136">
                <a:uFill>
                  <a:solidFill>
                    <a:srgbClr val="000000"/>
                  </a:solidFill>
                </a:uFill>
                <a:latin typeface="+mn-lt"/>
                <a:ea typeface="+mn-ea"/>
                <a:cs typeface="+mn-cs"/>
                <a:sym typeface="Helvetica"/>
              </a:defRPr>
            </a:pP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The United States’s aggressive and enthusiastic welcome of immigrants</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The United States’s focus on broad-based technical education</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The United States’s extraordinary abundance of natural resources driving high real wages and enormous incentives to build machines to manipulate matter</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U.S. government that took industrial development as a key policy goal, rather than being comfortable with </a:t>
            </a:r>
            <a:r>
              <a:rPr i="1"/>
              <a:t>laissez-faire</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None of the above/not enough information</a:t>
            </a:r>
          </a:p>
        </p:txBody>
      </p:sp>
      <p:sp>
        <p:nvSpPr>
          <p:cNvPr id="48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8" name="British Productivity Growth Acceleration"/>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British Productivity Growth Acceleration</a:t>
            </a:r>
          </a:p>
        </p:txBody>
      </p:sp>
      <p:sp>
        <p:nvSpPr>
          <p:cNvPr id="489"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pic>
        <p:nvPicPr>
          <p:cNvPr id="490"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1467264" y="1587500"/>
            <a:ext cx="6573296" cy="4758947"/>
          </a:xfrm>
          <a:prstGeom prst="rect">
            <a:avLst/>
          </a:prstGeom>
          <a:ln w="12700">
            <a:miter lim="400000"/>
          </a:ln>
        </p:spPr>
      </p:pic>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2" name="But Even in the First Half of the Nineteenth Century the U.S. Was Outpacing Britain in Growth…"/>
          <p:cNvSpPr txBox="1"/>
          <p:nvPr>
            <p:ph type="title" idx="4294967295"/>
          </p:nvPr>
        </p:nvSpPr>
        <p:spPr>
          <a:xfrm>
            <a:off x="444500" y="0"/>
            <a:ext cx="8255000" cy="1587501"/>
          </a:xfrm>
          <a:prstGeom prst="rect">
            <a:avLst/>
          </a:prstGeom>
        </p:spPr>
        <p:txBody>
          <a:bodyPr lIns="45719" tIns="45719" rIns="45719" bIns="45719"/>
          <a:lstStyle>
            <a:lvl1pPr defTabSz="182880">
              <a:lnSpc>
                <a:spcPts val="4600"/>
              </a:lnSpc>
              <a:defRPr sz="3200">
                <a:uFill>
                  <a:solidFill>
                    <a:srgbClr val="000000"/>
                  </a:solidFill>
                </a:uFill>
              </a:defRPr>
            </a:lvl1pPr>
          </a:lstStyle>
          <a:p>
            <a:pPr/>
            <a:r>
              <a:t>But Even in the First Half of the Nineteenth Century the U.S. Was Outpacing Britain in Growth…</a:t>
            </a:r>
          </a:p>
        </p:txBody>
      </p:sp>
      <p:sp>
        <p:nvSpPr>
          <p:cNvPr id="493"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494" name="Even in the first half of the nineteenth century—the period in which the British Industrial Revolution made it the wonder of the world—economic growth in the United States was proceeding faster than in Britain.…"/>
          <p:cNvSpPr txBox="1"/>
          <p:nvPr>
            <p:ph type="body" sz="half" idx="4294967295"/>
          </p:nvPr>
        </p:nvSpPr>
        <p:spPr>
          <a:xfrm>
            <a:off x="444500" y="1587500"/>
            <a:ext cx="4179258" cy="4762500"/>
          </a:xfrm>
          <a:prstGeom prst="rect">
            <a:avLst/>
          </a:prstGeom>
        </p:spPr>
        <p:txBody>
          <a:bodyPr lIns="45719" tIns="45719" rIns="45719" bIns="45719" anchor="t"/>
          <a:lstStyle/>
          <a:p>
            <a:pPr marL="157914" indent="-157914" defTabSz="288036">
              <a:spcBef>
                <a:spcPts val="700"/>
              </a:spcBef>
              <a:buSzPct val="100000"/>
              <a:defRPr sz="1512">
                <a:latin typeface="Helvetica Neue"/>
                <a:ea typeface="Helvetica Neue"/>
                <a:cs typeface="Helvetica Neue"/>
                <a:sym typeface="Helvetica Neue"/>
              </a:defRPr>
            </a:pPr>
            <a:r>
              <a:t>Even in the first half of the nineteenth century—the period in which the British Industrial Revolution made it the wonder of the world—economic growth in the United States was proceeding faster than in Britain. </a:t>
            </a:r>
          </a:p>
          <a:p>
            <a:pPr lvl="1" marL="397944" indent="-157914" defTabSz="288036">
              <a:spcBef>
                <a:spcPts val="700"/>
              </a:spcBef>
              <a:buSzPct val="100000"/>
              <a:defRPr sz="1512">
                <a:latin typeface="Helvetica Neue"/>
                <a:ea typeface="Helvetica Neue"/>
                <a:cs typeface="Helvetica Neue"/>
                <a:sym typeface="Helvetica Neue"/>
              </a:defRPr>
            </a:pPr>
            <a:r>
              <a:t>While British real GDP per capita was increasing at less than 0.6 percent per year</a:t>
            </a:r>
          </a:p>
          <a:p>
            <a:pPr lvl="1" marL="397944" indent="-157914" defTabSz="288036">
              <a:spcBef>
                <a:spcPts val="700"/>
              </a:spcBef>
              <a:buSzPct val="100000"/>
              <a:defRPr sz="1512">
                <a:latin typeface="Helvetica Neue"/>
                <a:ea typeface="Helvetica Neue"/>
                <a:cs typeface="Helvetica Neue"/>
                <a:sym typeface="Helvetica Neue"/>
              </a:defRPr>
            </a:pPr>
            <a:r>
              <a:t>American was growing at a hair over one percent per year. </a:t>
            </a:r>
          </a:p>
          <a:p>
            <a:pPr marL="157914" indent="-157914" defTabSz="288036">
              <a:spcBef>
                <a:spcPts val="700"/>
              </a:spcBef>
              <a:buSzPct val="100000"/>
              <a:defRPr sz="1512">
                <a:latin typeface="Helvetica Neue"/>
                <a:ea typeface="Helvetica Neue"/>
                <a:cs typeface="Helvetica Neue"/>
                <a:sym typeface="Helvetica Neue"/>
              </a:defRPr>
            </a:pPr>
            <a:r>
              <a:t>And a significantly larger share of GDP was going to the white working class in the United States, in the north at least:</a:t>
            </a:r>
          </a:p>
          <a:p>
            <a:pPr lvl="1" marL="397944" indent="-157914" defTabSz="288036">
              <a:spcBef>
                <a:spcPts val="700"/>
              </a:spcBef>
              <a:buSzPct val="100000"/>
              <a:defRPr sz="1512">
                <a:latin typeface="Helvetica Neue"/>
                <a:ea typeface="Helvetica Neue"/>
                <a:cs typeface="Helvetica Neue"/>
                <a:sym typeface="Helvetica Neue"/>
              </a:defRPr>
            </a:pPr>
            <a:r>
              <a:t>The extraordinary abundance of land and the possibility of "lighting out for the territory", in the words of American author Mark Twain, gave even workers without property or notably scarce skills substantial economic bargaining power.</a:t>
            </a:r>
          </a:p>
        </p:txBody>
      </p:sp>
      <p:pic>
        <p:nvPicPr>
          <p:cNvPr id="495"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623757" y="1587500"/>
            <a:ext cx="4075743" cy="4762500"/>
          </a:xfrm>
          <a:prstGeom prst="rect">
            <a:avLst/>
          </a:prstGeom>
          <a:ln w="12700">
            <a:miter lim="400000"/>
          </a:ln>
        </p:spPr>
      </p:pic>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7" name="And Starting in the Late Nineteenth Century"/>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And Starting in the Late Nineteenth Century</a:t>
            </a:r>
          </a:p>
        </p:txBody>
      </p:sp>
      <p:sp>
        <p:nvSpPr>
          <p:cNvPr id="498"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499" name="Second Industrial Revolution……"/>
          <p:cNvSpPr txBox="1"/>
          <p:nvPr>
            <p:ph type="body" sz="half" idx="4294967295"/>
          </p:nvPr>
        </p:nvSpPr>
        <p:spPr>
          <a:xfrm>
            <a:off x="444500" y="1587500"/>
            <a:ext cx="4179258" cy="4762500"/>
          </a:xfrm>
          <a:prstGeom prst="rect">
            <a:avLst/>
          </a:prstGeom>
        </p:spPr>
        <p:txBody>
          <a:bodyPr lIns="45719" tIns="45719" rIns="45719" bIns="45719" anchor="t"/>
          <a:lstStyle/>
          <a:p>
            <a:pPr marL="223085" indent="-223085" defTabSz="406908">
              <a:spcBef>
                <a:spcPts val="1000"/>
              </a:spcBef>
              <a:buSzPct val="100000"/>
              <a:defRPr sz="2136">
                <a:latin typeface="Helvetica Neue"/>
                <a:ea typeface="Helvetica Neue"/>
                <a:cs typeface="Helvetica Neue"/>
                <a:sym typeface="Helvetica Neue"/>
              </a:defRPr>
            </a:pPr>
            <a:r>
              <a:t>Second Industrial Revolution…</a:t>
            </a:r>
          </a:p>
          <a:p>
            <a:pPr lvl="1" marL="562175" indent="-223085" defTabSz="406908">
              <a:spcBef>
                <a:spcPts val="1000"/>
              </a:spcBef>
              <a:buSzPct val="100000"/>
              <a:defRPr sz="2136">
                <a:latin typeface="Helvetica Neue"/>
                <a:ea typeface="Helvetica Neue"/>
                <a:cs typeface="Helvetica Neue"/>
                <a:sym typeface="Helvetica Neue"/>
              </a:defRPr>
            </a:pPr>
            <a:r>
              <a:t>Why the U.S. and Germany, and not Britain?</a:t>
            </a:r>
          </a:p>
          <a:p>
            <a:pPr marL="223085" indent="-223085" defTabSz="406908">
              <a:spcBef>
                <a:spcPts val="1000"/>
              </a:spcBef>
              <a:buSzPct val="100000"/>
              <a:defRPr sz="2136">
                <a:latin typeface="Helvetica Neue"/>
                <a:ea typeface="Helvetica Neue"/>
                <a:cs typeface="Helvetica Neue"/>
                <a:sym typeface="Helvetica Neue"/>
              </a:defRPr>
            </a:pPr>
            <a:r>
              <a:t>Immigration and Population</a:t>
            </a:r>
          </a:p>
          <a:p>
            <a:pPr lvl="1" marL="562175" indent="-223085" defTabSz="406908">
              <a:spcBef>
                <a:spcPts val="1000"/>
              </a:spcBef>
              <a:buSzPct val="100000"/>
              <a:defRPr sz="2136">
                <a:latin typeface="Helvetica Neue"/>
                <a:ea typeface="Helvetica Neue"/>
                <a:cs typeface="Helvetica Neue"/>
                <a:sym typeface="Helvetica Neue"/>
              </a:defRPr>
            </a:pPr>
            <a:r>
              <a:t>Was resource scarcity no longer a factor?</a:t>
            </a:r>
          </a:p>
          <a:p>
            <a:pPr lvl="1" marL="562175" indent="-223085" defTabSz="406908">
              <a:spcBef>
                <a:spcPts val="1000"/>
              </a:spcBef>
              <a:buSzPct val="100000"/>
              <a:defRPr sz="2136">
                <a:latin typeface="Helvetica Neue"/>
                <a:ea typeface="Helvetica Neue"/>
                <a:cs typeface="Helvetica Neue"/>
                <a:sym typeface="Helvetica Neue"/>
              </a:defRPr>
            </a:pPr>
            <a:r>
              <a:t>Was the differential in the growth rate h of the stock of useful economic knowledge even greater than the differential in the growth rate g of the efficiency-of-labor?</a:t>
            </a:r>
          </a:p>
        </p:txBody>
      </p:sp>
      <p:pic>
        <p:nvPicPr>
          <p:cNvPr id="500"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623757" y="1587500"/>
            <a:ext cx="4075743" cy="4762500"/>
          </a:xfrm>
          <a:prstGeom prst="rect">
            <a:avLst/>
          </a:prstGeom>
          <a:ln w="12700">
            <a:miter lim="400000"/>
          </a:ln>
        </p:spPr>
      </p:pic>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2" name="Phases of American Growth"/>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Phases of American Growth</a:t>
            </a:r>
          </a:p>
        </p:txBody>
      </p:sp>
      <p:sp>
        <p:nvSpPr>
          <p:cNvPr id="503"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04" name="1.0% per year in GDP per capita from 1760-1860: resource abundance…"/>
          <p:cNvSpPr txBox="1"/>
          <p:nvPr>
            <p:ph type="body" idx="4294967295"/>
          </p:nvPr>
        </p:nvSpPr>
        <p:spPr>
          <a:xfrm>
            <a:off x="444500" y="1587500"/>
            <a:ext cx="8152220" cy="4762500"/>
          </a:xfrm>
          <a:prstGeom prst="rect">
            <a:avLst/>
          </a:prstGeom>
        </p:spPr>
        <p:txBody>
          <a:bodyPr lIns="45719" tIns="45719" rIns="45719" bIns="45719" anchor="t"/>
          <a:lstStyle/>
          <a:p>
            <a:pPr marL="182980" indent="-182980" defTabSz="333756">
              <a:spcBef>
                <a:spcPts val="800"/>
              </a:spcBef>
              <a:buSzPct val="100000"/>
              <a:defRPr sz="1752">
                <a:latin typeface="Helvetica Neue"/>
                <a:ea typeface="Helvetica Neue"/>
                <a:cs typeface="Helvetica Neue"/>
                <a:sym typeface="Helvetica Neue"/>
              </a:defRPr>
            </a:pPr>
            <a:r>
              <a:t>1.0% per year in GDP per capita from 1760-1860: resource abundance</a:t>
            </a:r>
          </a:p>
          <a:p>
            <a:pPr marL="182980" indent="-182980" defTabSz="333756">
              <a:spcBef>
                <a:spcPts val="800"/>
              </a:spcBef>
              <a:buSzPct val="100000"/>
              <a:defRPr sz="1752">
                <a:latin typeface="Helvetica Neue"/>
                <a:ea typeface="Helvetica Neue"/>
                <a:cs typeface="Helvetica Neue"/>
                <a:sym typeface="Helvetica Neue"/>
              </a:defRPr>
            </a:pPr>
            <a:r>
              <a:t>1.6% per year in GDP per capita from 1860-1929:</a:t>
            </a:r>
          </a:p>
          <a:p>
            <a:pPr lvl="1" marL="461110" indent="-182980" defTabSz="333756">
              <a:spcBef>
                <a:spcPts val="800"/>
              </a:spcBef>
              <a:buSzPct val="100000"/>
              <a:defRPr sz="1752">
                <a:latin typeface="Helvetica Neue"/>
                <a:ea typeface="Helvetica Neue"/>
                <a:cs typeface="Helvetica Neue"/>
                <a:sym typeface="Helvetica Neue"/>
              </a:defRPr>
            </a:pPr>
            <a:r>
              <a:t>“Great traverse”: K/Y ratio up from 2.5 to 4</a:t>
            </a:r>
          </a:p>
          <a:p>
            <a:pPr lvl="1" marL="461110" indent="-182980" defTabSz="333756">
              <a:spcBef>
                <a:spcPts val="800"/>
              </a:spcBef>
              <a:buSzPct val="100000"/>
              <a:defRPr sz="1752">
                <a:latin typeface="Helvetica Neue"/>
                <a:ea typeface="Helvetica Neue"/>
                <a:cs typeface="Helvetica Neue"/>
                <a:sym typeface="Helvetica Neue"/>
              </a:defRPr>
            </a:pPr>
            <a:r>
              <a:t>Half of it an increase in savings rates</a:t>
            </a:r>
          </a:p>
          <a:p>
            <a:pPr lvl="1" marL="461110" indent="-182980" defTabSz="333756">
              <a:spcBef>
                <a:spcPts val="800"/>
              </a:spcBef>
              <a:buSzPct val="100000"/>
              <a:defRPr sz="1752">
                <a:latin typeface="Helvetica Neue"/>
                <a:ea typeface="Helvetica Neue"/>
                <a:cs typeface="Helvetica Neue"/>
                <a:sym typeface="Helvetica Neue"/>
              </a:defRPr>
            </a:pPr>
            <a:r>
              <a:t>Half of it a fall in the price of capital goods</a:t>
            </a:r>
          </a:p>
          <a:p>
            <a:pPr marL="182980" indent="-182980" defTabSz="333756">
              <a:spcBef>
                <a:spcPts val="800"/>
              </a:spcBef>
              <a:buSzPct val="100000"/>
              <a:defRPr sz="1752">
                <a:latin typeface="Helvetica Neue"/>
                <a:ea typeface="Helvetica Neue"/>
                <a:cs typeface="Helvetica Neue"/>
                <a:sym typeface="Helvetica Neue"/>
              </a:defRPr>
            </a:pPr>
            <a:r>
              <a:t>2.5% per year in GDP per capita from 1929-1973</a:t>
            </a:r>
          </a:p>
          <a:p>
            <a:pPr lvl="1" marL="461110" indent="-182980" defTabSz="333756">
              <a:spcBef>
                <a:spcPts val="800"/>
              </a:spcBef>
              <a:buSzPct val="100000"/>
              <a:defRPr sz="1752">
                <a:latin typeface="Helvetica Neue"/>
                <a:ea typeface="Helvetica Neue"/>
                <a:cs typeface="Helvetica Neue"/>
                <a:sym typeface="Helvetica Neue"/>
              </a:defRPr>
            </a:pPr>
            <a:r>
              <a:t>“Fordism”</a:t>
            </a:r>
          </a:p>
          <a:p>
            <a:pPr lvl="1" marL="461110" indent="-182980" defTabSz="333756">
              <a:spcBef>
                <a:spcPts val="800"/>
              </a:spcBef>
              <a:buSzPct val="100000"/>
              <a:defRPr sz="1752">
                <a:latin typeface="Helvetica Neue"/>
                <a:ea typeface="Helvetica Neue"/>
                <a:cs typeface="Helvetica Neue"/>
                <a:sym typeface="Helvetica Neue"/>
              </a:defRPr>
            </a:pPr>
            <a:r>
              <a:t>Expected further acceleration: it did not happen</a:t>
            </a:r>
          </a:p>
          <a:p>
            <a:pPr marL="182980" indent="-182980" defTabSz="333756">
              <a:spcBef>
                <a:spcPts val="800"/>
              </a:spcBef>
              <a:buSzPct val="100000"/>
              <a:defRPr sz="1752">
                <a:latin typeface="Helvetica Neue"/>
                <a:ea typeface="Helvetica Neue"/>
                <a:cs typeface="Helvetica Neue"/>
                <a:sym typeface="Helvetica Neue"/>
              </a:defRPr>
            </a:pPr>
            <a:r>
              <a:t>Post-1973</a:t>
            </a:r>
          </a:p>
          <a:p>
            <a:pPr lvl="1" marL="461110" indent="-182980" defTabSz="333756">
              <a:spcBef>
                <a:spcPts val="800"/>
              </a:spcBef>
              <a:buSzPct val="100000"/>
              <a:defRPr sz="1752">
                <a:latin typeface="Helvetica Neue"/>
                <a:ea typeface="Helvetica Neue"/>
                <a:cs typeface="Helvetica Neue"/>
                <a:sym typeface="Helvetica Neue"/>
              </a:defRPr>
            </a:pPr>
            <a:r>
              <a:t>Productivity slowdown 1973-1995 (environment, oil, baby boom, feminism)</a:t>
            </a:r>
          </a:p>
          <a:p>
            <a:pPr lvl="1" marL="461110" indent="-182980" defTabSz="333756">
              <a:spcBef>
                <a:spcPts val="800"/>
              </a:spcBef>
              <a:buSzPct val="100000"/>
              <a:defRPr sz="1752">
                <a:latin typeface="Helvetica Neue"/>
                <a:ea typeface="Helvetica Neue"/>
                <a:cs typeface="Helvetica Neue"/>
                <a:sym typeface="Helvetica Neue"/>
              </a:defRPr>
            </a:pPr>
            <a:r>
              <a:t>“New economy” 1995-2006</a:t>
            </a:r>
          </a:p>
          <a:p>
            <a:pPr lvl="1" marL="461110" indent="-182980" defTabSz="333756">
              <a:spcBef>
                <a:spcPts val="800"/>
              </a:spcBef>
              <a:buSzPct val="100000"/>
              <a:defRPr sz="1752">
                <a:latin typeface="Helvetica Neue"/>
                <a:ea typeface="Helvetica Neue"/>
                <a:cs typeface="Helvetica Neue"/>
                <a:sym typeface="Helvetica Neue"/>
              </a:defRPr>
            </a:pPr>
            <a:r>
              <a:t>Post-2006 collapse of growth</a:t>
            </a:r>
          </a:p>
        </p:txBody>
      </p:sp>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6" name="American Productivity Growth Acceleration"/>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American Productivity Growth Acceleration</a:t>
            </a:r>
          </a:p>
        </p:txBody>
      </p:sp>
      <p:sp>
        <p:nvSpPr>
          <p:cNvPr id="507"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pic>
        <p:nvPicPr>
          <p:cNvPr id="508"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1427410" y="1587500"/>
            <a:ext cx="6380304" cy="4815903"/>
          </a:xfrm>
          <a:prstGeom prst="rect">
            <a:avLst/>
          </a:prstGeom>
          <a:ln w="12700">
            <a:miter lim="400000"/>
          </a:ln>
        </p:spPr>
      </p:pic>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0" name="Early Nineteenth Century: Westward Expansion"/>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Early Nineteenth Century: Westward Expansion</a:t>
            </a:r>
          </a:p>
        </p:txBody>
      </p:sp>
      <p:sp>
        <p:nvSpPr>
          <p:cNvPr id="511"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12" name="Westward expansion…"/>
          <p:cNvSpPr txBox="1"/>
          <p:nvPr>
            <p:ph type="body" sz="half" idx="4294967295"/>
          </p:nvPr>
        </p:nvSpPr>
        <p:spPr>
          <a:xfrm>
            <a:off x="444500" y="1587500"/>
            <a:ext cx="3810000" cy="4762500"/>
          </a:xfrm>
          <a:prstGeom prst="rect">
            <a:avLst/>
          </a:prstGeom>
        </p:spPr>
        <p:txBody>
          <a:bodyPr lIns="45719" tIns="45719" rIns="45719" bIns="45719" anchor="t"/>
          <a:lstStyle/>
          <a:p>
            <a:pPr marL="208046" indent="-208046" defTabSz="379475">
              <a:spcBef>
                <a:spcPts val="900"/>
              </a:spcBef>
              <a:buSzPct val="100000"/>
              <a:defRPr sz="1992">
                <a:latin typeface="Helvetica Neue"/>
                <a:ea typeface="Helvetica Neue"/>
                <a:cs typeface="Helvetica Neue"/>
                <a:sym typeface="Helvetica Neue"/>
              </a:defRPr>
            </a:pPr>
            <a:r>
              <a:t>Westward expansion</a:t>
            </a:r>
          </a:p>
          <a:p>
            <a:pPr marL="208046" indent="-208046" defTabSz="379475">
              <a:spcBef>
                <a:spcPts val="900"/>
              </a:spcBef>
              <a:buSzPct val="100000"/>
              <a:defRPr sz="1992">
                <a:latin typeface="Helvetica Neue"/>
                <a:ea typeface="Helvetica Neue"/>
                <a:cs typeface="Helvetica Neue"/>
                <a:sym typeface="Helvetica Neue"/>
              </a:defRPr>
            </a:pPr>
            <a:r>
              <a:t>The “American System”</a:t>
            </a:r>
          </a:p>
          <a:p>
            <a:pPr lvl="1" marL="524276" indent="-208046" defTabSz="379475">
              <a:spcBef>
                <a:spcPts val="900"/>
              </a:spcBef>
              <a:buSzPct val="100000"/>
              <a:defRPr sz="1992">
                <a:latin typeface="Helvetica Neue"/>
                <a:ea typeface="Helvetica Neue"/>
                <a:cs typeface="Helvetica Neue"/>
                <a:sym typeface="Helvetica Neue"/>
              </a:defRPr>
            </a:pPr>
            <a:r>
              <a:t>Abundant natural resources</a:t>
            </a:r>
          </a:p>
          <a:p>
            <a:pPr lvl="1" marL="524276" indent="-208046" defTabSz="379475">
              <a:spcBef>
                <a:spcPts val="900"/>
              </a:spcBef>
              <a:buSzPct val="100000"/>
              <a:defRPr sz="1992">
                <a:latin typeface="Helvetica Neue"/>
                <a:ea typeface="Helvetica Neue"/>
                <a:cs typeface="Helvetica Neue"/>
                <a:sym typeface="Helvetica Neue"/>
              </a:defRPr>
            </a:pPr>
            <a:r>
              <a:t>Very high real wages</a:t>
            </a:r>
          </a:p>
          <a:p>
            <a:pPr lvl="1" marL="524276" indent="-208046" defTabSz="379475">
              <a:spcBef>
                <a:spcPts val="900"/>
              </a:spcBef>
              <a:buSzPct val="100000"/>
              <a:defRPr sz="1992">
                <a:latin typeface="Helvetica Neue"/>
                <a:ea typeface="Helvetica Neue"/>
                <a:cs typeface="Helvetica Neue"/>
                <a:sym typeface="Helvetica Neue"/>
              </a:defRPr>
            </a:pPr>
            <a:r>
              <a:t>Focus on raising labor productivity</a:t>
            </a:r>
          </a:p>
          <a:p>
            <a:pPr lvl="2" marL="840506" indent="-208046" defTabSz="379475">
              <a:spcBef>
                <a:spcPts val="900"/>
              </a:spcBef>
              <a:buSzPct val="100000"/>
              <a:defRPr sz="1992">
                <a:latin typeface="Helvetica Neue"/>
                <a:ea typeface="Helvetica Neue"/>
                <a:cs typeface="Helvetica Neue"/>
                <a:sym typeface="Helvetica Neue"/>
              </a:defRPr>
            </a:pPr>
            <a:r>
              <a:t>Hence fast efficiency-of-labor growth</a:t>
            </a:r>
          </a:p>
          <a:p>
            <a:pPr lvl="2" marL="840506" indent="-208046" defTabSz="379475">
              <a:spcBef>
                <a:spcPts val="900"/>
              </a:spcBef>
              <a:buSzPct val="100000"/>
              <a:defRPr sz="1992">
                <a:latin typeface="Helvetica Neue"/>
                <a:ea typeface="Helvetica Neue"/>
                <a:cs typeface="Helvetica Neue"/>
                <a:sym typeface="Helvetica Neue"/>
              </a:defRPr>
            </a:pPr>
            <a:r>
              <a:t>Britain, by contrast, focused on economizing on (non-coal) raw materials</a:t>
            </a:r>
          </a:p>
        </p:txBody>
      </p:sp>
      <p:pic>
        <p:nvPicPr>
          <p:cNvPr id="513"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5"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1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17" name="Major westward expansion and &quot;Amerindian removal”…"/>
          <p:cNvSpPr txBox="1"/>
          <p:nvPr>
            <p:ph type="body" idx="4294967295"/>
          </p:nvPr>
        </p:nvSpPr>
        <p:spPr>
          <a:xfrm>
            <a:off x="444500" y="1587500"/>
            <a:ext cx="8255000" cy="4884837"/>
          </a:xfrm>
          <a:prstGeom prst="rect">
            <a:avLst/>
          </a:prstGeom>
        </p:spPr>
        <p:txBody>
          <a:bodyPr lIns="45719" tIns="45719" rIns="45719" bIns="45719" anchor="t"/>
          <a:lstStyle/>
          <a:p>
            <a:pPr marL="250657" indent="-250657" defTabSz="457200">
              <a:spcBef>
                <a:spcPts val="1200"/>
              </a:spcBef>
              <a:buSzPct val="100000"/>
              <a:defRPr>
                <a:latin typeface="Helvetica Neue"/>
                <a:ea typeface="Helvetica Neue"/>
                <a:cs typeface="Helvetica Neue"/>
                <a:sym typeface="Helvetica Neue"/>
              </a:defRPr>
            </a:pPr>
            <a:r>
              <a:t>Major westward expansion and "Amerindian removal”</a:t>
            </a:r>
          </a:p>
          <a:p>
            <a:pPr marL="250657" indent="-250657" defTabSz="457200">
              <a:spcBef>
                <a:spcPts val="1200"/>
              </a:spcBef>
              <a:buSzPct val="100000"/>
              <a:defRPr>
                <a:latin typeface="Helvetica Neue"/>
                <a:ea typeface="Helvetica Neue"/>
                <a:cs typeface="Helvetica Neue"/>
                <a:sym typeface="Helvetica Neue"/>
              </a:defRPr>
            </a:pPr>
            <a:r>
              <a:t>The century 1760 to 1860 before the Civil War. </a:t>
            </a:r>
          </a:p>
          <a:p>
            <a:pPr marL="250657" indent="-250657" defTabSz="457200">
              <a:spcBef>
                <a:spcPts val="1200"/>
              </a:spcBef>
              <a:buSzPct val="100000"/>
              <a:defRPr>
                <a:latin typeface="Helvetica Neue"/>
                <a:ea typeface="Helvetica Neue"/>
                <a:cs typeface="Helvetica Neue"/>
                <a:sym typeface="Helvetica Neue"/>
              </a:defRPr>
            </a:pPr>
            <a:r>
              <a:t>We have U.S. output-per-worker growth then at about 1.0% per year…</a:t>
            </a:r>
          </a:p>
          <a:p>
            <a:pPr lvl="1" marL="631657" indent="-250657" defTabSz="457200">
              <a:spcBef>
                <a:spcPts val="1200"/>
              </a:spcBef>
              <a:buSzPct val="100000"/>
              <a:defRPr>
                <a:latin typeface="Helvetica Neue"/>
                <a:ea typeface="Helvetica Neue"/>
                <a:cs typeface="Helvetica Neue"/>
                <a:sym typeface="Helvetica Neue"/>
              </a:defRPr>
            </a:pPr>
            <a:r>
              <a:t>…in contrast to British output-per-worker growth at about 0.5% per year. </a:t>
            </a:r>
          </a:p>
          <a:p>
            <a:pPr marL="250657" indent="-250657" defTabSz="457200">
              <a:spcBef>
                <a:spcPts val="1200"/>
              </a:spcBef>
              <a:buSzPct val="100000"/>
              <a:defRPr>
                <a:latin typeface="Helvetica Neue"/>
                <a:ea typeface="Helvetica Neue"/>
                <a:cs typeface="Helvetica Neue"/>
                <a:sym typeface="Helvetica Neue"/>
              </a:defRPr>
            </a:pPr>
            <a:r>
              <a:t>We have the U.S. population and labor force growing at 2.5% per year…</a:t>
            </a:r>
          </a:p>
          <a:p>
            <a:pPr lvl="1" marL="631657" indent="-250657" defTabSz="457200">
              <a:spcBef>
                <a:spcPts val="1200"/>
              </a:spcBef>
              <a:buSzPct val="100000"/>
              <a:defRPr>
                <a:latin typeface="Helvetica Neue"/>
                <a:ea typeface="Helvetica Neue"/>
                <a:cs typeface="Helvetica Neue"/>
                <a:sym typeface="Helvetica Neue"/>
              </a:defRPr>
            </a:pPr>
            <a:r>
              <a:t>…from 2.5 to 30 million.</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By 1830 Say Had Abandoned Say’s Law"/>
          <p:cNvSpPr txBox="1"/>
          <p:nvPr>
            <p:ph type="title" idx="4294967295"/>
          </p:nvPr>
        </p:nvSpPr>
        <p:spPr>
          <a:xfrm>
            <a:off x="457199" y="-1"/>
            <a:ext cx="8234348" cy="1094173"/>
          </a:xfrm>
          <a:prstGeom prst="rect">
            <a:avLst/>
          </a:prstGeom>
        </p:spPr>
        <p:txBody>
          <a:bodyPr lIns="50800" tIns="50800" rIns="50800" bIns="50800"/>
          <a:lstStyle>
            <a:lvl1pPr defTabSz="246459">
              <a:defRPr sz="3360">
                <a:solidFill>
                  <a:srgbClr val="000080"/>
                </a:solidFill>
              </a:defRPr>
            </a:lvl1pPr>
          </a:lstStyle>
          <a:p>
            <a:pPr/>
            <a:r>
              <a:t>By 1830 Say Had Abandoned Say’s Law</a:t>
            </a:r>
          </a:p>
        </p:txBody>
      </p:sp>
      <p:sp>
        <p:nvSpPr>
          <p:cNvPr id="119" name="Jean-Baptiste Say:…"/>
          <p:cNvSpPr txBox="1"/>
          <p:nvPr>
            <p:ph type="body" sz="half" idx="4294967295"/>
          </p:nvPr>
        </p:nvSpPr>
        <p:spPr>
          <a:xfrm>
            <a:off x="457199" y="1094171"/>
            <a:ext cx="4423631" cy="5244063"/>
          </a:xfrm>
          <a:prstGeom prst="rect">
            <a:avLst/>
          </a:prstGeom>
        </p:spPr>
        <p:txBody>
          <a:bodyPr lIns="50800" tIns="50800" rIns="50800" bIns="50800" anchor="t"/>
          <a:lstStyle/>
          <a:p>
            <a:pPr marL="246285" indent="-246285" defTabSz="621791">
              <a:spcBef>
                <a:spcPts val="500"/>
              </a:spcBef>
              <a:defRPr sz="1632">
                <a:uFill>
                  <a:solidFill>
                    <a:srgbClr val="000000"/>
                  </a:solidFill>
                </a:uFill>
                <a:latin typeface="Calibri"/>
                <a:ea typeface="Calibri"/>
                <a:cs typeface="Calibri"/>
                <a:sym typeface="Calibri"/>
              </a:defRPr>
            </a:pPr>
            <a:r>
              <a:t>Jean-Baptiste Say:</a:t>
            </a:r>
          </a:p>
          <a:p>
            <a:pPr lvl="1" marL="548545" indent="-246285" defTabSz="621791">
              <a:spcBef>
                <a:spcPts val="500"/>
              </a:spcBef>
              <a:defRPr sz="1632">
                <a:uFill>
                  <a:solidFill>
                    <a:srgbClr val="000000"/>
                  </a:solidFill>
                </a:uFill>
                <a:latin typeface="Calibri"/>
                <a:ea typeface="Calibri"/>
                <a:cs typeface="Calibri"/>
                <a:sym typeface="Calibri"/>
              </a:defRPr>
            </a:pPr>
            <a:r>
              <a:t>“The Bank [of England]... forced the return of its banknotes, and ceased to put new notes into circulation…. Commerce found itself deprived at a stroke of the advances on which it had counted, be it to create new businesses, or to give a lease of life to the old. As the bills that businessmen had discounted came to maturity, they were obliged to meet them…. They sold goods for half what they had cost. Business assets could not be sold at any price. As every type of merchandise had sunk below its costs of production, a multitude of workers were without work. Many bankruptcies were declared among merchants and among bankers…”</a:t>
            </a:r>
          </a:p>
          <a:p>
            <a:pPr marL="246285" indent="-246285" defTabSz="621791">
              <a:spcBef>
                <a:spcPts val="500"/>
              </a:spcBef>
              <a:defRPr sz="1632">
                <a:uFill>
                  <a:solidFill>
                    <a:srgbClr val="000000"/>
                  </a:solidFill>
                </a:uFill>
                <a:latin typeface="Calibri"/>
                <a:ea typeface="Calibri"/>
                <a:cs typeface="Calibri"/>
                <a:sym typeface="Calibri"/>
              </a:defRPr>
            </a:pPr>
            <a:r>
              <a:t>Yet the garbage economics continues. A mystery…</a:t>
            </a:r>
          </a:p>
        </p:txBody>
      </p:sp>
      <p:pic>
        <p:nvPicPr>
          <p:cNvPr id="120" name="Jean-Baptiste_Say.png" descr="Jean-Baptiste_Say.png"/>
          <p:cNvPicPr>
            <a:picLocks noChangeAspect="1"/>
          </p:cNvPicPr>
          <p:nvPr/>
        </p:nvPicPr>
        <p:blipFill>
          <a:blip r:embed="rId2">
            <a:extLst/>
          </a:blip>
          <a:stretch>
            <a:fillRect/>
          </a:stretch>
        </p:blipFill>
        <p:spPr>
          <a:xfrm>
            <a:off x="5234271" y="1094171"/>
            <a:ext cx="3457276" cy="5244063"/>
          </a:xfrm>
          <a:prstGeom prst="rect">
            <a:avLst/>
          </a:prstGeom>
          <a:ln w="12700">
            <a:miter lim="400000"/>
          </a:ln>
        </p:spPr>
      </p:pic>
    </p:spTree>
  </p:cSld>
  <p:clrMapOvr>
    <a:masterClrMapping/>
  </p:clrMapOvr>
  <p:transition xmlns:p14="http://schemas.microsoft.com/office/powerpoint/2010/main" spd="med" advClick="1"/>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9"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2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21"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522" name="Image" descr="Image"/>
          <p:cNvPicPr>
            <a:picLocks noChangeAspect="1"/>
          </p:cNvPicPr>
          <p:nvPr/>
        </p:nvPicPr>
        <p:blipFill>
          <a:blip r:embed="rId4">
            <a:extLst/>
          </a:blip>
          <a:stretch>
            <a:fillRect/>
          </a:stretch>
        </p:blipFill>
        <p:spPr>
          <a:xfrm>
            <a:off x="898971" y="1979860"/>
            <a:ext cx="4660901" cy="723901"/>
          </a:xfrm>
          <a:prstGeom prst="rect">
            <a:avLst/>
          </a:prstGeom>
          <a:ln w="12700">
            <a:miter lim="400000"/>
          </a:ln>
        </p:spPr>
      </p:pic>
      <p:pic>
        <p:nvPicPr>
          <p:cNvPr id="523" name="Image" descr="Image"/>
          <p:cNvPicPr>
            <a:picLocks noChangeAspect="1"/>
          </p:cNvPicPr>
          <p:nvPr/>
        </p:nvPicPr>
        <p:blipFill>
          <a:blip r:embed="rId5">
            <a:extLst/>
          </a:blip>
          <a:stretch>
            <a:fillRect/>
          </a:stretch>
        </p:blipFill>
        <p:spPr>
          <a:xfrm>
            <a:off x="898971" y="2672714"/>
            <a:ext cx="5219701" cy="698501"/>
          </a:xfrm>
          <a:prstGeom prst="rect">
            <a:avLst/>
          </a:prstGeom>
          <a:ln w="12700">
            <a:miter lim="400000"/>
          </a:ln>
        </p:spPr>
      </p:pic>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5"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2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27"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528" name="Image" descr="Image"/>
          <p:cNvPicPr>
            <a:picLocks noChangeAspect="1"/>
          </p:cNvPicPr>
          <p:nvPr/>
        </p:nvPicPr>
        <p:blipFill>
          <a:blip r:embed="rId4">
            <a:extLst/>
          </a:blip>
          <a:stretch>
            <a:fillRect/>
          </a:stretch>
        </p:blipFill>
        <p:spPr>
          <a:xfrm>
            <a:off x="898971" y="1979860"/>
            <a:ext cx="4187219" cy="650332"/>
          </a:xfrm>
          <a:prstGeom prst="rect">
            <a:avLst/>
          </a:prstGeom>
          <a:ln w="12700">
            <a:miter lim="400000"/>
          </a:ln>
        </p:spPr>
      </p:pic>
      <p:pic>
        <p:nvPicPr>
          <p:cNvPr id="529" name="Image" descr="Image"/>
          <p:cNvPicPr>
            <a:picLocks noChangeAspect="1"/>
          </p:cNvPicPr>
          <p:nvPr/>
        </p:nvPicPr>
        <p:blipFill>
          <a:blip r:embed="rId5">
            <a:extLst/>
          </a:blip>
          <a:stretch>
            <a:fillRect/>
          </a:stretch>
        </p:blipFill>
        <p:spPr>
          <a:xfrm>
            <a:off x="898971" y="2576761"/>
            <a:ext cx="4712992" cy="630693"/>
          </a:xfrm>
          <a:prstGeom prst="rect">
            <a:avLst/>
          </a:prstGeom>
          <a:ln w="12700">
            <a:miter lim="400000"/>
          </a:ln>
        </p:spPr>
      </p:pic>
      <p:pic>
        <p:nvPicPr>
          <p:cNvPr id="530" name="Image" descr="Image"/>
          <p:cNvPicPr>
            <a:picLocks noChangeAspect="1"/>
          </p:cNvPicPr>
          <p:nvPr/>
        </p:nvPicPr>
        <p:blipFill>
          <a:blip r:embed="rId6">
            <a:extLst/>
          </a:blip>
          <a:stretch>
            <a:fillRect/>
          </a:stretch>
        </p:blipFill>
        <p:spPr>
          <a:xfrm>
            <a:off x="898971" y="3681729"/>
            <a:ext cx="3937001" cy="825501"/>
          </a:xfrm>
          <a:prstGeom prst="rect">
            <a:avLst/>
          </a:prstGeom>
          <a:ln w="12700">
            <a:miter lim="400000"/>
          </a:ln>
        </p:spPr>
      </p:pic>
      <p:sp>
        <p:nvSpPr>
          <p:cNvPr id="531" name="Assume K/Y constant, so the growth rate g of the efficiency of labor and the growth rate of output-per-worker are the same:"/>
          <p:cNvSpPr txBox="1"/>
          <p:nvPr/>
        </p:nvSpPr>
        <p:spPr>
          <a:xfrm>
            <a:off x="444500" y="3207453"/>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3"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34"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35"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536" name="Image" descr="Image"/>
          <p:cNvPicPr>
            <a:picLocks noChangeAspect="1"/>
          </p:cNvPicPr>
          <p:nvPr/>
        </p:nvPicPr>
        <p:blipFill>
          <a:blip r:embed="rId4">
            <a:extLst/>
          </a:blip>
          <a:stretch>
            <a:fillRect/>
          </a:stretch>
        </p:blipFill>
        <p:spPr>
          <a:xfrm>
            <a:off x="898971" y="1979860"/>
            <a:ext cx="4187219" cy="650332"/>
          </a:xfrm>
          <a:prstGeom prst="rect">
            <a:avLst/>
          </a:prstGeom>
          <a:ln w="12700">
            <a:miter lim="400000"/>
          </a:ln>
        </p:spPr>
      </p:pic>
      <p:pic>
        <p:nvPicPr>
          <p:cNvPr id="537" name="Image" descr="Image"/>
          <p:cNvPicPr>
            <a:picLocks noChangeAspect="1"/>
          </p:cNvPicPr>
          <p:nvPr/>
        </p:nvPicPr>
        <p:blipFill>
          <a:blip r:embed="rId5">
            <a:extLst/>
          </a:blip>
          <a:stretch>
            <a:fillRect/>
          </a:stretch>
        </p:blipFill>
        <p:spPr>
          <a:xfrm>
            <a:off x="898971" y="2576761"/>
            <a:ext cx="4712992" cy="630693"/>
          </a:xfrm>
          <a:prstGeom prst="rect">
            <a:avLst/>
          </a:prstGeom>
          <a:ln w="12700">
            <a:miter lim="400000"/>
          </a:ln>
        </p:spPr>
      </p:pic>
      <p:pic>
        <p:nvPicPr>
          <p:cNvPr id="538" name="Image" descr="Image"/>
          <p:cNvPicPr>
            <a:picLocks noChangeAspect="1"/>
          </p:cNvPicPr>
          <p:nvPr/>
        </p:nvPicPr>
        <p:blipFill>
          <a:blip r:embed="rId6">
            <a:extLst/>
          </a:blip>
          <a:stretch>
            <a:fillRect/>
          </a:stretch>
        </p:blipFill>
        <p:spPr>
          <a:xfrm>
            <a:off x="898971" y="3681729"/>
            <a:ext cx="3937001" cy="825501"/>
          </a:xfrm>
          <a:prstGeom prst="rect">
            <a:avLst/>
          </a:prstGeom>
          <a:ln w="12700">
            <a:miter lim="400000"/>
          </a:ln>
        </p:spPr>
      </p:pic>
      <p:sp>
        <p:nvSpPr>
          <p:cNvPr id="539" name="Assume K/Y constant, so the growth rate g of the efficiency of labor and the growth rate of output-per-worker are the same:"/>
          <p:cNvSpPr txBox="1"/>
          <p:nvPr/>
        </p:nvSpPr>
        <p:spPr>
          <a:xfrm>
            <a:off x="444500" y="3207453"/>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1"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42"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43"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544" name="Image" descr="Image"/>
          <p:cNvPicPr>
            <a:picLocks noChangeAspect="1"/>
          </p:cNvPicPr>
          <p:nvPr/>
        </p:nvPicPr>
        <p:blipFill>
          <a:blip r:embed="rId4">
            <a:extLst/>
          </a:blip>
          <a:stretch>
            <a:fillRect/>
          </a:stretch>
        </p:blipFill>
        <p:spPr>
          <a:xfrm>
            <a:off x="898971" y="1979860"/>
            <a:ext cx="4187219" cy="650332"/>
          </a:xfrm>
          <a:prstGeom prst="rect">
            <a:avLst/>
          </a:prstGeom>
          <a:ln w="12700">
            <a:miter lim="400000"/>
          </a:ln>
        </p:spPr>
      </p:pic>
      <p:pic>
        <p:nvPicPr>
          <p:cNvPr id="545" name="Image" descr="Image"/>
          <p:cNvPicPr>
            <a:picLocks noChangeAspect="1"/>
          </p:cNvPicPr>
          <p:nvPr/>
        </p:nvPicPr>
        <p:blipFill>
          <a:blip r:embed="rId5">
            <a:extLst/>
          </a:blip>
          <a:stretch>
            <a:fillRect/>
          </a:stretch>
        </p:blipFill>
        <p:spPr>
          <a:xfrm>
            <a:off x="898971" y="2576761"/>
            <a:ext cx="4712992" cy="630693"/>
          </a:xfrm>
          <a:prstGeom prst="rect">
            <a:avLst/>
          </a:prstGeom>
          <a:ln w="12700">
            <a:miter lim="400000"/>
          </a:ln>
        </p:spPr>
      </p:pic>
      <p:pic>
        <p:nvPicPr>
          <p:cNvPr id="546" name="Image" descr="Image"/>
          <p:cNvPicPr>
            <a:picLocks noChangeAspect="1"/>
          </p:cNvPicPr>
          <p:nvPr/>
        </p:nvPicPr>
        <p:blipFill>
          <a:blip r:embed="rId6">
            <a:extLst/>
          </a:blip>
          <a:stretch>
            <a:fillRect/>
          </a:stretch>
        </p:blipFill>
        <p:spPr>
          <a:xfrm>
            <a:off x="898971" y="3681729"/>
            <a:ext cx="3937001" cy="825501"/>
          </a:xfrm>
          <a:prstGeom prst="rect">
            <a:avLst/>
          </a:prstGeom>
          <a:ln w="12700">
            <a:miter lim="400000"/>
          </a:ln>
        </p:spPr>
      </p:pic>
      <p:sp>
        <p:nvSpPr>
          <p:cNvPr id="547" name="Let’s, last, fit this to history in the century before the 1860 election of President Abraham Lincoln and the ensuing American Civil War:"/>
          <p:cNvSpPr txBox="1"/>
          <p:nvPr/>
        </p:nvSpPr>
        <p:spPr>
          <a:xfrm>
            <a:off x="444500" y="4555206"/>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Let’s, last, fit this to history in the century before the 1860 election of President Abraham Lincoln and the ensuing American Civil War:</a:t>
            </a:r>
          </a:p>
        </p:txBody>
      </p:sp>
      <p:sp>
        <p:nvSpPr>
          <p:cNvPr id="548" name="Assume K/Y constant, so the growth rate g of the efficiency of labor and the growth rate of output-per-worker are the same:"/>
          <p:cNvSpPr txBox="1"/>
          <p:nvPr/>
        </p:nvSpPr>
        <p:spPr>
          <a:xfrm>
            <a:off x="444500" y="3207453"/>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0"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51"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52"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553" name="Image" descr="Image"/>
          <p:cNvPicPr>
            <a:picLocks noChangeAspect="1"/>
          </p:cNvPicPr>
          <p:nvPr/>
        </p:nvPicPr>
        <p:blipFill>
          <a:blip r:embed="rId4">
            <a:extLst/>
          </a:blip>
          <a:stretch>
            <a:fillRect/>
          </a:stretch>
        </p:blipFill>
        <p:spPr>
          <a:xfrm>
            <a:off x="898971" y="1979860"/>
            <a:ext cx="4187219" cy="650332"/>
          </a:xfrm>
          <a:prstGeom prst="rect">
            <a:avLst/>
          </a:prstGeom>
          <a:ln w="12700">
            <a:miter lim="400000"/>
          </a:ln>
        </p:spPr>
      </p:pic>
      <p:pic>
        <p:nvPicPr>
          <p:cNvPr id="554" name="Image" descr="Image"/>
          <p:cNvPicPr>
            <a:picLocks noChangeAspect="1"/>
          </p:cNvPicPr>
          <p:nvPr/>
        </p:nvPicPr>
        <p:blipFill>
          <a:blip r:embed="rId5">
            <a:extLst/>
          </a:blip>
          <a:stretch>
            <a:fillRect/>
          </a:stretch>
        </p:blipFill>
        <p:spPr>
          <a:xfrm>
            <a:off x="898971" y="2576761"/>
            <a:ext cx="4712992" cy="630693"/>
          </a:xfrm>
          <a:prstGeom prst="rect">
            <a:avLst/>
          </a:prstGeom>
          <a:ln w="12700">
            <a:miter lim="400000"/>
          </a:ln>
        </p:spPr>
      </p:pic>
      <p:pic>
        <p:nvPicPr>
          <p:cNvPr id="555" name="Image" descr="Image"/>
          <p:cNvPicPr>
            <a:picLocks noChangeAspect="1"/>
          </p:cNvPicPr>
          <p:nvPr/>
        </p:nvPicPr>
        <p:blipFill>
          <a:blip r:embed="rId6">
            <a:extLst/>
          </a:blip>
          <a:stretch>
            <a:fillRect/>
          </a:stretch>
        </p:blipFill>
        <p:spPr>
          <a:xfrm>
            <a:off x="898971" y="3681729"/>
            <a:ext cx="3937001" cy="825501"/>
          </a:xfrm>
          <a:prstGeom prst="rect">
            <a:avLst/>
          </a:prstGeom>
          <a:ln w="12700">
            <a:miter lim="400000"/>
          </a:ln>
        </p:spPr>
      </p:pic>
      <p:sp>
        <p:nvSpPr>
          <p:cNvPr id="556" name="Let’s, last, fit this to history in the century before the 1860 election of President Abraham Lincoln and the ensuing American Civil War:"/>
          <p:cNvSpPr txBox="1"/>
          <p:nvPr/>
        </p:nvSpPr>
        <p:spPr>
          <a:xfrm>
            <a:off x="444500" y="4555206"/>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Let’s, last, fit this to history in the century before the 1860 election of President Abraham Lincoln and the ensuing American Civil War:</a:t>
            </a:r>
          </a:p>
        </p:txBody>
      </p:sp>
      <p:pic>
        <p:nvPicPr>
          <p:cNvPr id="557" name="Image" descr="Image"/>
          <p:cNvPicPr>
            <a:picLocks noChangeAspect="1"/>
          </p:cNvPicPr>
          <p:nvPr/>
        </p:nvPicPr>
        <p:blipFill>
          <a:blip r:embed="rId7">
            <a:extLst/>
          </a:blip>
          <a:stretch>
            <a:fillRect/>
          </a:stretch>
        </p:blipFill>
        <p:spPr>
          <a:xfrm>
            <a:off x="898971" y="5170487"/>
            <a:ext cx="7099301" cy="1155701"/>
          </a:xfrm>
          <a:prstGeom prst="rect">
            <a:avLst/>
          </a:prstGeom>
          <a:ln w="12700">
            <a:miter lim="400000"/>
          </a:ln>
        </p:spPr>
      </p:pic>
      <p:sp>
        <p:nvSpPr>
          <p:cNvPr id="558" name="Assume K/Y constant, so the growth rate g of the efficiency of labor and the growth rate of output-per-worker are the same:"/>
          <p:cNvSpPr txBox="1"/>
          <p:nvPr/>
        </p:nvSpPr>
        <p:spPr>
          <a:xfrm>
            <a:off x="444500" y="3207453"/>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0" name="Westward Expansion"/>
          <p:cNvSpPr txBox="1"/>
          <p:nvPr>
            <p:ph type="title" idx="4294967295"/>
          </p:nvPr>
        </p:nvSpPr>
        <p:spPr>
          <a:xfrm>
            <a:off x="444500" y="0"/>
            <a:ext cx="8255000" cy="1587501"/>
          </a:xfrm>
          <a:prstGeom prst="rect">
            <a:avLst/>
          </a:prstGeom>
        </p:spPr>
        <p:txBody>
          <a:bodyPr lIns="45719" tIns="45719" rIns="45719" bIns="45719"/>
          <a:lstStyle>
            <a:lvl1pPr defTabSz="365760">
              <a:lnSpc>
                <a:spcPts val="9200"/>
              </a:lnSpc>
              <a:defRPr sz="6400">
                <a:uFill>
                  <a:solidFill>
                    <a:srgbClr val="000000"/>
                  </a:solidFill>
                </a:uFill>
              </a:defRPr>
            </a:lvl1pPr>
          </a:lstStyle>
          <a:p>
            <a:pPr/>
            <a:r>
              <a:t>Westward Expansion</a:t>
            </a:r>
          </a:p>
        </p:txBody>
      </p:sp>
      <p:sp>
        <p:nvSpPr>
          <p:cNvPr id="561"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pic>
        <p:nvPicPr>
          <p:cNvPr id="562" name="Image" descr="Image"/>
          <p:cNvPicPr>
            <a:picLocks noChangeAspect="1"/>
          </p:cNvPicPr>
          <p:nvPr/>
        </p:nvPicPr>
        <p:blipFill>
          <a:blip r:embed="rId4">
            <a:extLst/>
          </a:blip>
          <a:stretch>
            <a:fillRect/>
          </a:stretch>
        </p:blipFill>
        <p:spPr>
          <a:xfrm>
            <a:off x="444500" y="1587500"/>
            <a:ext cx="8255000" cy="4160854"/>
          </a:xfrm>
          <a:prstGeom prst="rect">
            <a:avLst/>
          </a:prstGeom>
          <a:ln w="12700">
            <a:miter lim="400000"/>
          </a:ln>
        </p:spPr>
      </p:pic>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4"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65"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66" name="We have two parameters left: γ and h, the weight of ideas in efficiency-of-labor growth and the rate of growth of the stock of useful ideas for the economy in American heads, respectively:"/>
          <p:cNvSpPr txBox="1"/>
          <p:nvPr>
            <p:ph type="body" sz="quarter" idx="4294967295"/>
          </p:nvPr>
        </p:nvSpPr>
        <p:spPr>
          <a:xfrm>
            <a:off x="444500" y="1587500"/>
            <a:ext cx="8255000" cy="1256666"/>
          </a:xfrm>
          <a:prstGeom prst="rect">
            <a:avLst/>
          </a:prstGeom>
        </p:spPr>
        <p:txBody>
          <a:bodyPr lIns="45719" tIns="45719" rIns="45719" bIns="45719" anchor="t"/>
          <a:lstStyle>
            <a:lvl1pPr marL="0" indent="0" defTabSz="429768">
              <a:spcBef>
                <a:spcPts val="1100"/>
              </a:spcBef>
              <a:buSzTx/>
              <a:buNone/>
              <a:defRPr sz="2256">
                <a:latin typeface="Helvetica Neue"/>
                <a:ea typeface="Helvetica Neue"/>
                <a:cs typeface="Helvetica Neue"/>
                <a:sym typeface="Helvetica Neue"/>
              </a:defRPr>
            </a:lvl1pPr>
          </a:lstStyle>
          <a:p>
            <a:pPr/>
            <a:r>
              <a:t>We have two parameters left: γ and h, the weight of ideas in efficiency-of-labor growth and the rate of growth of the stock of useful ideas for the economy in American heads, respectively:</a:t>
            </a:r>
          </a:p>
        </p:txBody>
      </p:sp>
      <p:pic>
        <p:nvPicPr>
          <p:cNvPr id="567" name="Image" descr="Image"/>
          <p:cNvPicPr>
            <a:picLocks noChangeAspect="1"/>
          </p:cNvPicPr>
          <p:nvPr/>
        </p:nvPicPr>
        <p:blipFill>
          <a:blip r:embed="rId4">
            <a:extLst/>
          </a:blip>
          <a:stretch>
            <a:fillRect/>
          </a:stretch>
        </p:blipFill>
        <p:spPr>
          <a:xfrm>
            <a:off x="668287" y="2844165"/>
            <a:ext cx="4927601" cy="774701"/>
          </a:xfrm>
          <a:prstGeom prst="rect">
            <a:avLst/>
          </a:prstGeom>
          <a:ln w="12700">
            <a:miter lim="400000"/>
          </a:ln>
        </p:spPr>
      </p:pic>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9"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7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71" name="We have two parameters left: γ and h, the weight of ideas in efficiency-of-labor growth and the rate of growth of the stock of useful ideas for the economy in American heads, respectively:"/>
          <p:cNvSpPr txBox="1"/>
          <p:nvPr>
            <p:ph type="body" sz="quarter" idx="4294967295"/>
          </p:nvPr>
        </p:nvSpPr>
        <p:spPr>
          <a:xfrm>
            <a:off x="444500" y="1587500"/>
            <a:ext cx="8255000" cy="1256666"/>
          </a:xfrm>
          <a:prstGeom prst="rect">
            <a:avLst/>
          </a:prstGeom>
        </p:spPr>
        <p:txBody>
          <a:bodyPr lIns="45719" tIns="45719" rIns="45719" bIns="45719" anchor="t"/>
          <a:lstStyle>
            <a:lvl1pPr marL="0" indent="0" defTabSz="429768">
              <a:spcBef>
                <a:spcPts val="1100"/>
              </a:spcBef>
              <a:buSzTx/>
              <a:buNone/>
              <a:defRPr sz="2256">
                <a:latin typeface="Helvetica Neue"/>
                <a:ea typeface="Helvetica Neue"/>
                <a:cs typeface="Helvetica Neue"/>
                <a:sym typeface="Helvetica Neue"/>
              </a:defRPr>
            </a:lvl1pPr>
          </a:lstStyle>
          <a:p>
            <a:pPr/>
            <a:r>
              <a:t>We have two parameters left: γ and h, the weight of ideas in efficiency-of-labor growth and the rate of growth of the stock of useful ideas for the economy in American heads, respectively:</a:t>
            </a:r>
          </a:p>
        </p:txBody>
      </p:sp>
      <p:pic>
        <p:nvPicPr>
          <p:cNvPr id="572" name="Image" descr="Image"/>
          <p:cNvPicPr>
            <a:picLocks noChangeAspect="1"/>
          </p:cNvPicPr>
          <p:nvPr/>
        </p:nvPicPr>
        <p:blipFill>
          <a:blip r:embed="rId4">
            <a:extLst/>
          </a:blip>
          <a:stretch>
            <a:fillRect/>
          </a:stretch>
        </p:blipFill>
        <p:spPr>
          <a:xfrm>
            <a:off x="668287" y="2844165"/>
            <a:ext cx="4927601" cy="774701"/>
          </a:xfrm>
          <a:prstGeom prst="rect">
            <a:avLst/>
          </a:prstGeom>
          <a:ln w="12700">
            <a:miter lim="400000"/>
          </a:ln>
        </p:spPr>
      </p:pic>
      <p:pic>
        <p:nvPicPr>
          <p:cNvPr id="573" name="Image" descr="Image"/>
          <p:cNvPicPr>
            <a:picLocks noChangeAspect="1"/>
          </p:cNvPicPr>
          <p:nvPr/>
        </p:nvPicPr>
        <p:blipFill>
          <a:blip r:embed="rId5">
            <a:extLst/>
          </a:blip>
          <a:stretch>
            <a:fillRect/>
          </a:stretch>
        </p:blipFill>
        <p:spPr>
          <a:xfrm>
            <a:off x="668287" y="3560762"/>
            <a:ext cx="3187701" cy="2324101"/>
          </a:xfrm>
          <a:prstGeom prst="rect">
            <a:avLst/>
          </a:prstGeom>
          <a:ln w="12700">
            <a:miter lim="400000"/>
          </a:ln>
        </p:spPr>
      </p:pic>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5"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7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77" name="Thus if γ→∞ then h→0.010"/>
          <p:cNvSpPr txBox="1"/>
          <p:nvPr>
            <p:ph type="body" idx="4294967295"/>
          </p:nvPr>
        </p:nvSpPr>
        <p:spPr>
          <a:xfrm>
            <a:off x="444500" y="1587500"/>
            <a:ext cx="8255000" cy="4864160"/>
          </a:xfrm>
          <a:prstGeom prst="rect">
            <a:avLst/>
          </a:prstGeom>
        </p:spPr>
        <p:txBody>
          <a:bodyPr lIns="45719" tIns="45719" rIns="45719" bIns="45719" anchor="t"/>
          <a:lstStyle>
            <a:lvl1pPr marL="240631" indent="-240631" defTabSz="457200">
              <a:spcBef>
                <a:spcPts val="1200"/>
              </a:spcBef>
              <a:buSzPct val="100000"/>
              <a:defRPr>
                <a:latin typeface="Helvetica Neue"/>
                <a:ea typeface="Helvetica Neue"/>
                <a:cs typeface="Helvetica Neue"/>
                <a:sym typeface="Helvetica Neue"/>
              </a:defRPr>
            </a:lvl1pPr>
          </a:lstStyle>
          <a:p>
            <a:pPr/>
            <a:r>
              <a:t>Thus if γ→∞ then h→0.010</a:t>
            </a: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9"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8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81" name="Thus if γ→∞ then h=0.010…"/>
          <p:cNvSpPr txBox="1"/>
          <p:nvPr>
            <p:ph type="body" idx="4294967295"/>
          </p:nvPr>
        </p:nvSpPr>
        <p:spPr>
          <a:xfrm>
            <a:off x="444500" y="1587500"/>
            <a:ext cx="8255000" cy="4864160"/>
          </a:xfrm>
          <a:prstGeom prst="rect">
            <a:avLst/>
          </a:prstGeom>
        </p:spPr>
        <p:txBody>
          <a:bodyPr lIns="45719" tIns="45719" rIns="45719" bIns="45719"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Yoga Lessons and Lattes"/>
          <p:cNvSpPr txBox="1"/>
          <p:nvPr>
            <p:ph type="title" idx="4294967295"/>
          </p:nvPr>
        </p:nvSpPr>
        <p:spPr>
          <a:xfrm>
            <a:off x="457199" y="-1"/>
            <a:ext cx="8234348" cy="1094173"/>
          </a:xfrm>
          <a:prstGeom prst="rect">
            <a:avLst/>
          </a:prstGeom>
        </p:spPr>
        <p:txBody>
          <a:bodyPr lIns="50800" tIns="50800" rIns="50800" bIns="50800"/>
          <a:lstStyle>
            <a:lvl1pPr defTabSz="390227">
              <a:defRPr sz="5320">
                <a:solidFill>
                  <a:srgbClr val="000080"/>
                </a:solidFill>
              </a:defRPr>
            </a:lvl1pPr>
          </a:lstStyle>
          <a:p>
            <a:pPr/>
            <a:r>
              <a:t>Yoga Lessons and Lattes</a:t>
            </a:r>
          </a:p>
        </p:txBody>
      </p:sp>
      <p:sp>
        <p:nvSpPr>
          <p:cNvPr id="123" name="Consider an economy in which only two things are produced: yoga lessons and lattes…"/>
          <p:cNvSpPr txBox="1"/>
          <p:nvPr>
            <p:ph type="body" idx="4294967295"/>
          </p:nvPr>
        </p:nvSpPr>
        <p:spPr>
          <a:xfrm>
            <a:off x="457199" y="1094171"/>
            <a:ext cx="5573301" cy="5244063"/>
          </a:xfrm>
          <a:prstGeom prst="rect">
            <a:avLst/>
          </a:prstGeom>
        </p:spPr>
        <p:txBody>
          <a:bodyPr lIns="50800" tIns="50800" rIns="50800" bIns="50800" anchor="t"/>
          <a:lstStyle/>
          <a:p>
            <a:pPr marL="329588" indent="-329588" defTabSz="832104">
              <a:spcBef>
                <a:spcPts val="700"/>
              </a:spcBef>
              <a:defRPr sz="2184">
                <a:uFill>
                  <a:solidFill>
                    <a:srgbClr val="000000"/>
                  </a:solidFill>
                </a:uFill>
                <a:latin typeface="Calibri"/>
                <a:ea typeface="Calibri"/>
                <a:cs typeface="Calibri"/>
                <a:sym typeface="Calibri"/>
              </a:defRPr>
            </a:pPr>
            <a:r>
              <a:t>Consider an economy in which only two things are produced: yoga lessons and lattes</a:t>
            </a:r>
          </a:p>
          <a:p>
            <a:pPr lvl="1" marL="734083" indent="-329588" defTabSz="832104">
              <a:spcBef>
                <a:spcPts val="700"/>
              </a:spcBef>
              <a:defRPr sz="2184">
                <a:uFill>
                  <a:solidFill>
                    <a:srgbClr val="000000"/>
                  </a:solidFill>
                </a:uFill>
                <a:latin typeface="Calibri"/>
                <a:ea typeface="Calibri"/>
                <a:cs typeface="Calibri"/>
                <a:sym typeface="Calibri"/>
              </a:defRPr>
            </a:pPr>
            <a:r>
              <a:t>(This is what economists do: stripped-down thought experiments that we hope capture the essence, and then generalize)</a:t>
            </a:r>
          </a:p>
          <a:p>
            <a:pPr marL="329588" indent="-329588" defTabSz="832104">
              <a:spcBef>
                <a:spcPts val="700"/>
              </a:spcBef>
              <a:defRPr sz="2184">
                <a:uFill>
                  <a:solidFill>
                    <a:srgbClr val="000000"/>
                  </a:solidFill>
                </a:uFill>
                <a:latin typeface="Calibri"/>
                <a:ea typeface="Calibri"/>
                <a:cs typeface="Calibri"/>
                <a:sym typeface="Calibri"/>
              </a:defRPr>
            </a:pPr>
            <a:r>
              <a:t>Excess demand for yoga lessons is deficient demand for lattes</a:t>
            </a:r>
          </a:p>
          <a:p>
            <a:pPr lvl="1" marL="734083" indent="-329588" defTabSz="832104">
              <a:spcBef>
                <a:spcPts val="700"/>
              </a:spcBef>
              <a:defRPr sz="2184">
                <a:uFill>
                  <a:solidFill>
                    <a:srgbClr val="000000"/>
                  </a:solidFill>
                </a:uFill>
                <a:latin typeface="Calibri"/>
                <a:ea typeface="Calibri"/>
                <a:cs typeface="Calibri"/>
                <a:sym typeface="Calibri"/>
              </a:defRPr>
            </a:pPr>
            <a:r>
              <a:t>Yoga teachers are overworked</a:t>
            </a:r>
          </a:p>
          <a:p>
            <a:pPr lvl="1" marL="734083" indent="-329588" defTabSz="832104">
              <a:spcBef>
                <a:spcPts val="700"/>
              </a:spcBef>
              <a:defRPr sz="2184">
                <a:uFill>
                  <a:solidFill>
                    <a:srgbClr val="000000"/>
                  </a:solidFill>
                </a:uFill>
                <a:latin typeface="Calibri"/>
                <a:ea typeface="Calibri"/>
                <a:cs typeface="Calibri"/>
                <a:sym typeface="Calibri"/>
              </a:defRPr>
            </a:pPr>
            <a:r>
              <a:t>Latte-pullers stand idle</a:t>
            </a:r>
          </a:p>
          <a:p>
            <a:pPr lvl="1" marL="734083" indent="-329588" defTabSz="832104">
              <a:spcBef>
                <a:spcPts val="700"/>
              </a:spcBef>
              <a:defRPr sz="2184">
                <a:uFill>
                  <a:solidFill>
                    <a:srgbClr val="000000"/>
                  </a:solidFill>
                </a:uFill>
                <a:latin typeface="Calibri"/>
                <a:ea typeface="Calibri"/>
                <a:cs typeface="Calibri"/>
                <a:sym typeface="Calibri"/>
              </a:defRPr>
            </a:pPr>
            <a:r>
              <a:t>Latte-pullers retrain to teach yoga</a:t>
            </a:r>
          </a:p>
          <a:p>
            <a:pPr lvl="1" marL="734083" indent="-329588" defTabSz="832104">
              <a:spcBef>
                <a:spcPts val="700"/>
              </a:spcBef>
              <a:defRPr sz="2184">
                <a:uFill>
                  <a:solidFill>
                    <a:srgbClr val="000000"/>
                  </a:solidFill>
                </a:uFill>
                <a:latin typeface="Calibri"/>
                <a:ea typeface="Calibri"/>
                <a:cs typeface="Calibri"/>
                <a:sym typeface="Calibri"/>
              </a:defRPr>
            </a:pPr>
            <a:r>
              <a:t>System rebalances at a higher level of human satisfaction</a:t>
            </a:r>
          </a:p>
          <a:p>
            <a:pPr marL="329588" indent="-329588" defTabSz="832104">
              <a:spcBef>
                <a:spcPts val="700"/>
              </a:spcBef>
              <a:defRPr sz="2184">
                <a:uFill>
                  <a:solidFill>
                    <a:srgbClr val="000000"/>
                  </a:solidFill>
                </a:uFill>
                <a:latin typeface="Calibri"/>
                <a:ea typeface="Calibri"/>
                <a:cs typeface="Calibri"/>
                <a:sym typeface="Calibri"/>
              </a:defRPr>
            </a:pPr>
            <a:r>
              <a:t>Not a process we want to interfere with…</a:t>
            </a:r>
          </a:p>
        </p:txBody>
      </p:sp>
      <p:pic>
        <p:nvPicPr>
          <p:cNvPr id="124" name="yoga_lessons_-_Google_Search.png" descr="yoga_lessons_-_Google_Search.png"/>
          <p:cNvPicPr>
            <a:picLocks noChangeAspect="1"/>
          </p:cNvPicPr>
          <p:nvPr/>
        </p:nvPicPr>
        <p:blipFill>
          <a:blip r:embed="rId2">
            <a:extLst/>
          </a:blip>
          <a:stretch>
            <a:fillRect/>
          </a:stretch>
        </p:blipFill>
        <p:spPr>
          <a:xfrm>
            <a:off x="6030499" y="1094171"/>
            <a:ext cx="2661048" cy="2732485"/>
          </a:xfrm>
          <a:prstGeom prst="rect">
            <a:avLst/>
          </a:prstGeom>
          <a:ln w="12700">
            <a:miter lim="400000"/>
          </a:ln>
        </p:spPr>
      </p:pic>
      <p:pic>
        <p:nvPicPr>
          <p:cNvPr id="125" name="lattes_-_Google_Search.png" descr="lattes_-_Google_Search.png"/>
          <p:cNvPicPr>
            <a:picLocks noChangeAspect="1"/>
          </p:cNvPicPr>
          <p:nvPr/>
        </p:nvPicPr>
        <p:blipFill>
          <a:blip r:embed="rId3">
            <a:extLst/>
          </a:blip>
          <a:stretch>
            <a:fillRect/>
          </a:stretch>
        </p:blipFill>
        <p:spPr>
          <a:xfrm>
            <a:off x="6030499" y="3727712"/>
            <a:ext cx="2661048" cy="2610522"/>
          </a:xfrm>
          <a:prstGeom prst="rect">
            <a:avLst/>
          </a:prstGeom>
          <a:ln w="12700">
            <a:miter lim="400000"/>
          </a:ln>
        </p:spPr>
      </p:pic>
    </p:spTree>
  </p:cSld>
  <p:clrMapOvr>
    <a:masterClrMapping/>
  </p:clrMapOvr>
  <p:transition xmlns:p14="http://schemas.microsoft.com/office/powerpoint/2010/main" spd="med" advClick="1"/>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3"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84"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85" name="Thus if γ→∞ then h=0.010…"/>
          <p:cNvSpPr txBox="1"/>
          <p:nvPr>
            <p:ph type="body" idx="4294967295"/>
          </p:nvPr>
        </p:nvSpPr>
        <p:spPr>
          <a:xfrm>
            <a:off x="444500" y="1587500"/>
            <a:ext cx="8255000" cy="4864160"/>
          </a:xfrm>
          <a:prstGeom prst="rect">
            <a:avLst/>
          </a:prstGeom>
        </p:spPr>
        <p:txBody>
          <a:bodyPr lIns="45719" tIns="45719" rIns="45719" bIns="45719"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a:p>
            <a:pPr marL="240631" indent="-240631" defTabSz="457200">
              <a:spcBef>
                <a:spcPts val="1200"/>
              </a:spcBef>
              <a:buSzPct val="100000"/>
              <a:defRPr>
                <a:latin typeface="Helvetica Neue"/>
                <a:ea typeface="Helvetica Neue"/>
                <a:cs typeface="Helvetica Neue"/>
                <a:sym typeface="Helvetica Neue"/>
              </a:defRPr>
            </a:pPr>
            <a:r>
              <a:t>Thus if γ=1.0 then h=0.00</a:t>
            </a:r>
          </a:p>
        </p:txBody>
      </p:sp>
    </p:spTree>
  </p:cSld>
  <p:clrMapOvr>
    <a:masterClrMapping/>
  </p:clrMapOvr>
  <p:transition xmlns:p14="http://schemas.microsoft.com/office/powerpoint/2010/main" spd="med" advClick="1"/>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7"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588"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89" name="Thus if γ→∞ then h=0.010…"/>
          <p:cNvSpPr txBox="1"/>
          <p:nvPr>
            <p:ph type="body" idx="4294967295"/>
          </p:nvPr>
        </p:nvSpPr>
        <p:spPr>
          <a:xfrm>
            <a:off x="444500" y="1587500"/>
            <a:ext cx="8255000" cy="4864160"/>
          </a:xfrm>
          <a:prstGeom prst="rect">
            <a:avLst/>
          </a:prstGeom>
        </p:spPr>
        <p:txBody>
          <a:bodyPr lIns="45719" tIns="45719" rIns="45719" bIns="45719"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a:p>
            <a:pPr marL="240631" indent="-240631" defTabSz="457200">
              <a:spcBef>
                <a:spcPts val="1200"/>
              </a:spcBef>
              <a:buSzPct val="100000"/>
              <a:defRPr>
                <a:latin typeface="Helvetica Neue"/>
                <a:ea typeface="Helvetica Neue"/>
                <a:cs typeface="Helvetica Neue"/>
                <a:sym typeface="Helvetica Neue"/>
              </a:defRPr>
            </a:pPr>
            <a:r>
              <a:t>Thus if γ=1.0 then h=0.00</a:t>
            </a:r>
          </a:p>
          <a:p>
            <a:pPr marL="240631" indent="-240631" defTabSz="457200">
              <a:spcBef>
                <a:spcPts val="1200"/>
              </a:spcBef>
              <a:buSzPct val="100000"/>
              <a:defRPr>
                <a:latin typeface="Helvetica Neue"/>
                <a:ea typeface="Helvetica Neue"/>
                <a:cs typeface="Helvetica Neue"/>
                <a:sym typeface="Helvetica Neue"/>
              </a:defRPr>
            </a:pPr>
            <a:r>
              <a:t>Looking across the Atlantic Ocean to Great Britain, we see that over there it is indeed the case that h=0.005 from 1760 to 1860. Faster growth of h in America due to some catchup with the world's first and leading industrial nation seems likely. So γ=3.0 has some claim to be the most likely value…</a:t>
            </a:r>
          </a:p>
        </p:txBody>
      </p:sp>
    </p:spTree>
  </p:cSld>
  <p:clrMapOvr>
    <a:masterClrMapping/>
  </p:clrMapOvr>
  <p:transition xmlns:p14="http://schemas.microsoft.com/office/powerpoint/2010/main" spd="med" advClick="1"/>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1" name="A Counterfactual"/>
          <p:cNvSpPr txBox="1"/>
          <p:nvPr>
            <p:ph type="title" idx="4294967295"/>
          </p:nvPr>
        </p:nvSpPr>
        <p:spPr>
          <a:xfrm>
            <a:off x="444500" y="0"/>
            <a:ext cx="8255000" cy="1587501"/>
          </a:xfrm>
          <a:prstGeom prst="rect">
            <a:avLst/>
          </a:prstGeom>
        </p:spPr>
        <p:txBody>
          <a:bodyPr lIns="45719" tIns="45719" rIns="45719" bIns="45719"/>
          <a:lstStyle>
            <a:lvl1pPr defTabSz="457200">
              <a:lnSpc>
                <a:spcPts val="11600"/>
              </a:lnSpc>
              <a:defRPr sz="8000">
                <a:uFill>
                  <a:solidFill>
                    <a:srgbClr val="000000"/>
                  </a:solidFill>
                </a:uFill>
              </a:defRPr>
            </a:lvl1pPr>
          </a:lstStyle>
          <a:p>
            <a:pPr/>
            <a:r>
              <a:t>A Counterfactual</a:t>
            </a:r>
          </a:p>
        </p:txBody>
      </p:sp>
      <p:sp>
        <p:nvSpPr>
          <p:cNvPr id="592"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93" name="The Royal Proclamation of October 1763:…"/>
          <p:cNvSpPr txBox="1"/>
          <p:nvPr>
            <p:ph type="body" idx="4294967295"/>
          </p:nvPr>
        </p:nvSpPr>
        <p:spPr>
          <a:xfrm>
            <a:off x="444500" y="1587500"/>
            <a:ext cx="8255000" cy="4864160"/>
          </a:xfrm>
          <a:prstGeom prst="rect">
            <a:avLst/>
          </a:prstGeom>
        </p:spPr>
        <p:txBody>
          <a:bodyPr lIns="45719" tIns="45719" rIns="45719" bIns="45719" anchor="t"/>
          <a:lstStyle/>
          <a:p>
            <a:pPr marL="0" indent="0" defTabSz="457200">
              <a:spcBef>
                <a:spcPts val="1200"/>
              </a:spcBef>
              <a:buSzTx/>
              <a:buNone/>
              <a:defRPr>
                <a:latin typeface="Helvetica Neue"/>
                <a:ea typeface="Helvetica Neue"/>
                <a:cs typeface="Helvetica Neue"/>
                <a:sym typeface="Helvetica Neue"/>
              </a:defRPr>
            </a:pPr>
            <a:r>
              <a:t>The Royal Proclamation of October 1763:</a:t>
            </a:r>
          </a:p>
          <a:p>
            <a:pPr marL="0" indent="0" defTabSz="457200">
              <a:spcBef>
                <a:spcPts val="1200"/>
              </a:spcBef>
              <a:buSzTx/>
              <a:buNone/>
              <a:defRPr>
                <a:latin typeface="Helvetica Neue"/>
                <a:ea typeface="Helvetica Neue"/>
                <a:cs typeface="Helvetica Neue"/>
                <a:sym typeface="Helvetica Neue"/>
              </a:defRPr>
            </a:pPr>
          </a:p>
          <a:p>
            <a:pPr marL="240631" indent="-240631" defTabSz="457200">
              <a:spcBef>
                <a:spcPts val="1200"/>
              </a:spcBef>
              <a:buSzPct val="100000"/>
              <a:defRPr>
                <a:latin typeface="Helvetica Neue"/>
                <a:ea typeface="Helvetica Neue"/>
                <a:cs typeface="Helvetica Neue"/>
                <a:sym typeface="Helvetica Neue"/>
              </a:defRPr>
            </a:pPr>
            <a:r>
              <a:t>Our Royal Will and Pleasure… no... Governor or Commander in Chief in... our... Colonies or Plantations in America do... grant Warrants of Survey, or pass Patents for any Lands beyond the Heads or Sources of any of the Rivers which fall into the Atlantic Ocean from the West and North West, or upon any Lands whatever, which, not having been ceded to or purchased by Us as aforesaid, are reserved to the said Indians, or any of them...</a:t>
            </a:r>
          </a:p>
        </p:txBody>
      </p:sp>
    </p:spTree>
  </p:cSld>
  <p:clrMapOvr>
    <a:masterClrMapping/>
  </p:clrMapOvr>
  <p:transition xmlns:p14="http://schemas.microsoft.com/office/powerpoint/2010/main" spd="med" advClick="1"/>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5" name="What If This Royal Proclamation Had Stuck?"/>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What If This Royal Proclamation Had Stuck?</a:t>
            </a:r>
          </a:p>
        </p:txBody>
      </p:sp>
      <p:sp>
        <p:nvSpPr>
          <p:cNvPr id="59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597" name="What if ρ=0?"/>
          <p:cNvSpPr txBox="1"/>
          <p:nvPr>
            <p:ph type="body" sz="quarter" idx="4294967295"/>
          </p:nvPr>
        </p:nvSpPr>
        <p:spPr>
          <a:xfrm>
            <a:off x="444500" y="1587500"/>
            <a:ext cx="8255000" cy="613679"/>
          </a:xfrm>
          <a:prstGeom prst="rect">
            <a:avLst/>
          </a:prstGeom>
        </p:spPr>
        <p:txBody>
          <a:bodyPr lIns="45719" tIns="45719" rIns="45719" bIns="45719"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598" name="If γ → ∞ and h=0.010 then g=0.01…"/>
          <p:cNvSpPr txBox="1"/>
          <p:nvPr/>
        </p:nvSpPr>
        <p:spPr>
          <a:xfrm>
            <a:off x="444500" y="2988578"/>
            <a:ext cx="8255000" cy="339681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40631" indent="-240631">
              <a:spcBef>
                <a:spcPts val="1200"/>
              </a:spcBef>
              <a:buSzPct val="100000"/>
              <a:buChar char="•"/>
              <a:defRPr sz="2400">
                <a:uFillTx/>
                <a:latin typeface="Helvetica Neue"/>
                <a:ea typeface="Helvetica Neue"/>
                <a:cs typeface="Helvetica Neue"/>
                <a:sym typeface="Helvetica Neue"/>
              </a:defRPr>
            </a:pPr>
            <a:r>
              <a:t>If γ → ∞ and h=0.010 then g=0.01</a:t>
            </a:r>
          </a:p>
          <a:p>
            <a:pPr marL="240631" indent="-240631">
              <a:spcBef>
                <a:spcPts val="1200"/>
              </a:spcBef>
              <a:buSzPct val="100000"/>
              <a:buChar char="•"/>
              <a:defRPr sz="2400">
                <a:uFillTx/>
                <a:latin typeface="Helvetica Neue"/>
                <a:ea typeface="Helvetica Neue"/>
                <a:cs typeface="Helvetica Neue"/>
                <a:sym typeface="Helvetica Neue"/>
              </a:defRPr>
            </a:pPr>
            <a:r>
              <a:t>If γ=3.0 and h=0.00667 then g=−0.00125</a:t>
            </a:r>
          </a:p>
          <a:p>
            <a:pPr marL="240631" indent="-240631">
              <a:spcBef>
                <a:spcPts val="1200"/>
              </a:spcBef>
              <a:buSzPct val="100000"/>
              <a:buChar char="•"/>
              <a:defRPr sz="2400">
                <a:uFillTx/>
                <a:latin typeface="Helvetica Neue"/>
                <a:ea typeface="Helvetica Neue"/>
                <a:cs typeface="Helvetica Neue"/>
                <a:sym typeface="Helvetica Neue"/>
              </a:defRPr>
            </a:pPr>
            <a:r>
              <a:t>If γ=1.5 and h=0.000 then g=−0.01</a:t>
            </a:r>
          </a:p>
        </p:txBody>
      </p:sp>
      <p:pic>
        <p:nvPicPr>
          <p:cNvPr id="599" name="Image" descr="Image"/>
          <p:cNvPicPr>
            <a:picLocks noChangeAspect="1"/>
          </p:cNvPicPr>
          <p:nvPr/>
        </p:nvPicPr>
        <p:blipFill>
          <a:blip r:embed="rId4">
            <a:extLst/>
          </a:blip>
          <a:stretch>
            <a:fillRect/>
          </a:stretch>
        </p:blipFill>
        <p:spPr>
          <a:xfrm>
            <a:off x="2837308" y="2201178"/>
            <a:ext cx="2362201" cy="787401"/>
          </a:xfrm>
          <a:prstGeom prst="rect">
            <a:avLst/>
          </a:prstGeom>
          <a:ln w="12700">
            <a:miter lim="400000"/>
          </a:ln>
        </p:spPr>
      </p:pic>
    </p:spTree>
  </p:cSld>
  <p:clrMapOvr>
    <a:masterClrMapping/>
  </p:clrMapOvr>
  <p:transition xmlns:p14="http://schemas.microsoft.com/office/powerpoint/2010/main" spd="med" advClick="1"/>
</p:sld>
</file>

<file path=ppt/slides/slide1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1" name="What If This Royal Proclamation Had Stuck?"/>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What If This Royal Proclamation Had Stuck?</a:t>
            </a:r>
          </a:p>
        </p:txBody>
      </p:sp>
      <p:sp>
        <p:nvSpPr>
          <p:cNvPr id="602"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03" name="What if ρ=0?"/>
          <p:cNvSpPr txBox="1"/>
          <p:nvPr>
            <p:ph type="body" sz="quarter" idx="4294967295"/>
          </p:nvPr>
        </p:nvSpPr>
        <p:spPr>
          <a:xfrm>
            <a:off x="444500" y="1587500"/>
            <a:ext cx="8255000" cy="613679"/>
          </a:xfrm>
          <a:prstGeom prst="rect">
            <a:avLst/>
          </a:prstGeom>
        </p:spPr>
        <p:txBody>
          <a:bodyPr lIns="45719" tIns="45719" rIns="45719" bIns="45719"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604" name="If γ → ∞ and h=0.010 then g=0.01…"/>
          <p:cNvSpPr txBox="1"/>
          <p:nvPr/>
        </p:nvSpPr>
        <p:spPr>
          <a:xfrm>
            <a:off x="444500" y="2988578"/>
            <a:ext cx="8255000" cy="339681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92505" indent="-192505" defTabSz="365760">
              <a:spcBef>
                <a:spcPts val="900"/>
              </a:spcBef>
              <a:buSzPct val="100000"/>
              <a:buChar char="•"/>
              <a:defRPr sz="1920">
                <a:uFillTx/>
                <a:latin typeface="Helvetica Neue"/>
                <a:ea typeface="Helvetica Neue"/>
                <a:cs typeface="Helvetica Neue"/>
                <a:sym typeface="Helvetica Neue"/>
              </a:defRPr>
            </a:pPr>
            <a:r>
              <a:t>If γ → ∞ and h=0.010 then g=0.01</a:t>
            </a:r>
          </a:p>
          <a:p>
            <a:pPr marL="192505" indent="-192505" defTabSz="365760">
              <a:spcBef>
                <a:spcPts val="900"/>
              </a:spcBef>
              <a:buSzPct val="100000"/>
              <a:buChar char="•"/>
              <a:defRPr sz="1920">
                <a:uFillTx/>
                <a:latin typeface="Helvetica Neue"/>
                <a:ea typeface="Helvetica Neue"/>
                <a:cs typeface="Helvetica Neue"/>
                <a:sym typeface="Helvetica Neue"/>
              </a:defRPr>
            </a:pPr>
            <a:r>
              <a:t>If γ=3.0 and h=0.00667 then g=−0.00125</a:t>
            </a:r>
          </a:p>
          <a:p>
            <a:pPr marL="192505" indent="-192505" defTabSz="365760">
              <a:spcBef>
                <a:spcPts val="900"/>
              </a:spcBef>
              <a:buSzPct val="100000"/>
              <a:buChar char="•"/>
              <a:defRPr sz="1920">
                <a:uFillTx/>
                <a:latin typeface="Helvetica Neue"/>
                <a:ea typeface="Helvetica Neue"/>
                <a:cs typeface="Helvetica Neue"/>
                <a:sym typeface="Helvetica Neue"/>
              </a:defRPr>
            </a:pPr>
            <a:r>
              <a:t>If γ=1.5 and h=0.000 then g=−0.01</a:t>
            </a:r>
          </a:p>
          <a:p>
            <a:pPr marL="192505" indent="-192505" defTabSz="365760">
              <a:spcBef>
                <a:spcPts val="900"/>
              </a:spcBef>
              <a:buSzPct val="100000"/>
              <a:buChar char="•"/>
              <a:defRPr sz="1920">
                <a:uFillTx/>
                <a:latin typeface="Helvetica Neue"/>
                <a:ea typeface="Helvetica Neue"/>
                <a:cs typeface="Helvetica Neue"/>
                <a:sym typeface="Helvetica Neue"/>
              </a:defRPr>
            </a:pPr>
          </a:p>
          <a:p>
            <a:pPr marL="192505" indent="-192505" defTabSz="365760">
              <a:spcBef>
                <a:spcPts val="900"/>
              </a:spcBef>
              <a:buSzPct val="100000"/>
              <a:buChar char="•"/>
              <a:defRPr sz="1920">
                <a:uFillTx/>
                <a:latin typeface="Helvetica Neue"/>
                <a:ea typeface="Helvetica Neue"/>
                <a:cs typeface="Helvetica Neue"/>
                <a:sym typeface="Helvetica Neue"/>
              </a:defRPr>
            </a:pPr>
            <a:r>
              <a:t>An America penned behind the Appalachians would probably have seen its living standards and productivity levels not growing at 1% per year from 1760 to 1860 but shrinking. </a:t>
            </a:r>
          </a:p>
          <a:p>
            <a:pPr marL="192505" indent="-192505" defTabSz="365760">
              <a:spcBef>
                <a:spcPts val="900"/>
              </a:spcBef>
              <a:buSzPct val="100000"/>
              <a:buChar char="•"/>
              <a:defRPr sz="1920">
                <a:uFillTx/>
                <a:latin typeface="Helvetica Neue"/>
                <a:ea typeface="Helvetica Neue"/>
                <a:cs typeface="Helvetica Neue"/>
                <a:sym typeface="Helvetica Neue"/>
              </a:defRPr>
            </a:pPr>
            <a:r>
              <a:t>For γ=3.0, living standards and productivity levels would have shrunk at a pace of -0.125% per year</a:t>
            </a:r>
          </a:p>
        </p:txBody>
      </p:sp>
      <p:pic>
        <p:nvPicPr>
          <p:cNvPr id="605" name="Image" descr="Image"/>
          <p:cNvPicPr>
            <a:picLocks noChangeAspect="1"/>
          </p:cNvPicPr>
          <p:nvPr/>
        </p:nvPicPr>
        <p:blipFill>
          <a:blip r:embed="rId4">
            <a:extLst/>
          </a:blip>
          <a:stretch>
            <a:fillRect/>
          </a:stretch>
        </p:blipFill>
        <p:spPr>
          <a:xfrm>
            <a:off x="2837308" y="2201178"/>
            <a:ext cx="2362201" cy="787401"/>
          </a:xfrm>
          <a:prstGeom prst="rect">
            <a:avLst/>
          </a:prstGeom>
          <a:ln w="12700">
            <a:miter lim="400000"/>
          </a:ln>
        </p:spPr>
      </p:pic>
    </p:spTree>
  </p:cSld>
  <p:clrMapOvr>
    <a:masterClrMapping/>
  </p:clrMapOvr>
  <p:transition xmlns:p14="http://schemas.microsoft.com/office/powerpoint/2010/main" spd="med" advClick="1"/>
</p:sld>
</file>

<file path=ppt/slides/slide1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7" name="What If This Royal Proclamation Had Stuck?"/>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What If This Royal Proclamation Had Stuck?</a:t>
            </a:r>
          </a:p>
        </p:txBody>
      </p:sp>
      <p:sp>
        <p:nvSpPr>
          <p:cNvPr id="608"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09" name="What if ρ=0?"/>
          <p:cNvSpPr txBox="1"/>
          <p:nvPr>
            <p:ph type="body" sz="quarter" idx="4294967295"/>
          </p:nvPr>
        </p:nvSpPr>
        <p:spPr>
          <a:xfrm>
            <a:off x="444500" y="1587500"/>
            <a:ext cx="8255000" cy="613679"/>
          </a:xfrm>
          <a:prstGeom prst="rect">
            <a:avLst/>
          </a:prstGeom>
        </p:spPr>
        <p:txBody>
          <a:bodyPr lIns="45719" tIns="45719" rIns="45719" bIns="45719"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610" name="Of course, a poorer America would probably have seen fewer immigrants.…"/>
          <p:cNvSpPr txBox="1"/>
          <p:nvPr/>
        </p:nvSpPr>
        <p:spPr>
          <a:xfrm>
            <a:off x="444500" y="2988578"/>
            <a:ext cx="8255000" cy="339681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90098" indent="-190098" defTabSz="361188">
              <a:spcBef>
                <a:spcPts val="900"/>
              </a:spcBef>
              <a:buSzPct val="100000"/>
              <a:buChar char="•"/>
              <a:defRPr sz="1896">
                <a:uFillTx/>
                <a:latin typeface="Helvetica Neue"/>
                <a:ea typeface="Helvetica Neue"/>
                <a:cs typeface="Helvetica Neue"/>
                <a:sym typeface="Helvetica Neue"/>
              </a:defRPr>
            </a:pPr>
            <a:r>
              <a:t>Of course, a poorer America would probably have seen fewer immigrants. </a:t>
            </a:r>
          </a:p>
          <a:p>
            <a:pPr marL="190098" indent="-190098" defTabSz="361188">
              <a:spcBef>
                <a:spcPts val="900"/>
              </a:spcBef>
              <a:buSzPct val="100000"/>
              <a:buChar char="•"/>
              <a:defRPr sz="1896">
                <a:uFillTx/>
                <a:latin typeface="Helvetica Neue"/>
                <a:ea typeface="Helvetica Neue"/>
                <a:cs typeface="Helvetica Neue"/>
                <a:sym typeface="Helvetica Neue"/>
              </a:defRPr>
            </a:pPr>
            <a:r>
              <a:t>But it might not have seen that many fewer immigrants. </a:t>
            </a:r>
          </a:p>
          <a:p>
            <a:pPr lvl="1" marL="491088" indent="-190098" defTabSz="361188">
              <a:spcBef>
                <a:spcPts val="900"/>
              </a:spcBef>
              <a:buSzPct val="100000"/>
              <a:buChar char="•"/>
              <a:defRPr sz="1896">
                <a:uFillTx/>
                <a:latin typeface="Helvetica Neue"/>
                <a:ea typeface="Helvetica Neue"/>
                <a:cs typeface="Helvetica Neue"/>
                <a:sym typeface="Helvetica Neue"/>
              </a:defRPr>
            </a:pPr>
            <a:r>
              <a:t>It would no longer have been quite as attractive to move from Britain to America over 1760 to 1860. </a:t>
            </a:r>
          </a:p>
          <a:p>
            <a:pPr lvl="1" marL="491088" indent="-190098" defTabSz="361188">
              <a:spcBef>
                <a:spcPts val="900"/>
              </a:spcBef>
              <a:buSzPct val="100000"/>
              <a:buChar char="•"/>
              <a:defRPr sz="1896">
                <a:uFillTx/>
                <a:latin typeface="Helvetica Neue"/>
                <a:ea typeface="Helvetica Neue"/>
                <a:cs typeface="Helvetica Neue"/>
                <a:sym typeface="Helvetica Neue"/>
              </a:defRPr>
            </a:pPr>
            <a:r>
              <a:t>But it still would have been very attractive to move from France, Germany, Scotland—or most of all from Potato Blight-ridden Ireland...</a:t>
            </a:r>
          </a:p>
          <a:p>
            <a:pPr marL="190098" indent="-190098" defTabSz="361188">
              <a:spcBef>
                <a:spcPts val="900"/>
              </a:spcBef>
              <a:buSzPct val="100000"/>
              <a:buChar char="•"/>
              <a:defRPr sz="1896">
                <a:uFillTx/>
                <a:latin typeface="Helvetica Neue"/>
                <a:ea typeface="Helvetica Neue"/>
                <a:cs typeface="Helvetica Neue"/>
                <a:sym typeface="Helvetica Neue"/>
              </a:defRPr>
            </a:pPr>
            <a:r>
              <a:t>In what other ways might this counterfactual alternate-history "little America" would likely have been different in 1860 than America actually was?</a:t>
            </a:r>
          </a:p>
        </p:txBody>
      </p:sp>
      <p:pic>
        <p:nvPicPr>
          <p:cNvPr id="611" name="Image" descr="Image"/>
          <p:cNvPicPr>
            <a:picLocks noChangeAspect="1"/>
          </p:cNvPicPr>
          <p:nvPr/>
        </p:nvPicPr>
        <p:blipFill>
          <a:blip r:embed="rId4">
            <a:extLst/>
          </a:blip>
          <a:stretch>
            <a:fillRect/>
          </a:stretch>
        </p:blipFill>
        <p:spPr>
          <a:xfrm>
            <a:off x="2837308" y="2201178"/>
            <a:ext cx="2362201" cy="787401"/>
          </a:xfrm>
          <a:prstGeom prst="rect">
            <a:avLst/>
          </a:prstGeom>
          <a:ln w="12700">
            <a:miter lim="400000"/>
          </a:ln>
        </p:spPr>
      </p:pic>
    </p:spTree>
  </p:cSld>
  <p:clrMapOvr>
    <a:masterClrMapping/>
  </p:clrMapOvr>
  <p:transition xmlns:p14="http://schemas.microsoft.com/office/powerpoint/2010/main" spd="med" advClick="1"/>
</p:sld>
</file>

<file path=ppt/slides/slide1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3" name="“Trail of Tears’"/>
          <p:cNvSpPr txBox="1"/>
          <p:nvPr>
            <p:ph type="title" idx="4294967295"/>
          </p:nvPr>
        </p:nvSpPr>
        <p:spPr>
          <a:xfrm>
            <a:off x="444500" y="0"/>
            <a:ext cx="8255000" cy="1587501"/>
          </a:xfrm>
          <a:prstGeom prst="rect">
            <a:avLst/>
          </a:prstGeom>
        </p:spPr>
        <p:txBody>
          <a:bodyPr lIns="45719" tIns="45719" rIns="45719" bIns="45719"/>
          <a:lstStyle>
            <a:lvl1pPr defTabSz="457200">
              <a:lnSpc>
                <a:spcPts val="11600"/>
              </a:lnSpc>
              <a:defRPr sz="8000">
                <a:uFill>
                  <a:solidFill>
                    <a:srgbClr val="000000"/>
                  </a:solidFill>
                </a:uFill>
              </a:defRPr>
            </a:lvl1pPr>
          </a:lstStyle>
          <a:p>
            <a:pPr/>
            <a:r>
              <a:t>“Trail of Tears’</a:t>
            </a:r>
          </a:p>
        </p:txBody>
      </p:sp>
      <p:sp>
        <p:nvSpPr>
          <p:cNvPr id="614"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pic>
        <p:nvPicPr>
          <p:cNvPr id="615" name="6a00e551f080038834022ad3964981200d.png" descr="6a00e551f080038834022ad3964981200d.png"/>
          <p:cNvPicPr>
            <a:picLocks noChangeAspect="1"/>
          </p:cNvPicPr>
          <p:nvPr/>
        </p:nvPicPr>
        <p:blipFill>
          <a:blip r:embed="rId4">
            <a:extLst/>
          </a:blip>
          <a:stretch>
            <a:fillRect/>
          </a:stretch>
        </p:blipFill>
        <p:spPr>
          <a:xfrm>
            <a:off x="807690" y="1587500"/>
            <a:ext cx="7620001" cy="4533900"/>
          </a:xfrm>
          <a:prstGeom prst="rect">
            <a:avLst/>
          </a:prstGeom>
          <a:ln w="12700">
            <a:miter lim="400000"/>
          </a:ln>
        </p:spPr>
      </p:pic>
    </p:spTree>
  </p:cSld>
  <p:clrMapOvr>
    <a:masterClrMapping/>
  </p:clrMapOvr>
  <p:transition xmlns:p14="http://schemas.microsoft.com/office/powerpoint/2010/main" spd="med" advClick="1"/>
</p:sld>
</file>

<file path=ppt/slides/slide1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7"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18" name="A large chunk of America's pre-1860 visible growing prosperity was based not just on African-American slavery, but also on &quot;Amerindian removal&quot;"/>
          <p:cNvSpPr txBox="1"/>
          <p:nvPr/>
        </p:nvSpPr>
        <p:spPr>
          <a:xfrm>
            <a:off x="444500" y="1782078"/>
            <a:ext cx="8255000" cy="3396814"/>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a:spcBef>
                <a:spcPts val="1200"/>
              </a:spcBef>
              <a:defRPr b="1" sz="3600">
                <a:uFillTx/>
                <a:latin typeface="Helvetica Neue"/>
                <a:ea typeface="Helvetica Neue"/>
                <a:cs typeface="Helvetica Neue"/>
                <a:sym typeface="Helvetica Neue"/>
              </a:defRPr>
            </a:lvl1pPr>
          </a:lstStyle>
          <a:p>
            <a:pPr/>
            <a:r>
              <a:t>A large chunk of America's pre-1860 visible growing prosperity was based not just on African-American slavery, but also on "Amerindian removal"</a:t>
            </a:r>
          </a:p>
        </p:txBody>
      </p:sp>
    </p:spTree>
  </p:cSld>
  <p:clrMapOvr>
    <a:masterClrMapping/>
  </p:clrMapOvr>
  <p:transition xmlns:p14="http://schemas.microsoft.com/office/powerpoint/2010/main" spd="med" advClick="1"/>
</p:sld>
</file>

<file path=ppt/slides/slide1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0"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621" name="Ask me two questions……"/>
          <p:cNvSpPr txBox="1"/>
          <p:nvPr>
            <p:ph type="body" sz="half" idx="1"/>
          </p:nvPr>
        </p:nvSpPr>
        <p:spPr>
          <a:xfrm>
            <a:off x="390757" y="1508814"/>
            <a:ext cx="4127501" cy="4762501"/>
          </a:xfrm>
          <a:prstGeom prst="rect">
            <a:avLst/>
          </a:prstGeom>
        </p:spPr>
        <p:txBody>
          <a:bodyPr anchor="t"/>
          <a:lstStyle/>
          <a:p>
            <a:pPr>
              <a:spcBef>
                <a:spcPts val="800"/>
              </a:spcBef>
            </a:pPr>
            <a:r>
              <a:t>Ask me two questions…</a:t>
            </a:r>
          </a:p>
          <a:p>
            <a:pPr>
              <a:spcBef>
                <a:spcPts val="800"/>
              </a:spcBef>
            </a:pPr>
            <a:r>
              <a:t>Make two comments…</a:t>
            </a:r>
          </a:p>
        </p:txBody>
      </p:sp>
      <p:pic>
        <p:nvPicPr>
          <p:cNvPr id="622" name="image1.tif" descr="image1.tif"/>
          <p:cNvPicPr>
            <a:picLocks noChangeAspect="1"/>
          </p:cNvPicPr>
          <p:nvPr/>
        </p:nvPicPr>
        <p:blipFill>
          <a:blip r:embed="rId2">
            <a:extLst/>
          </a:blip>
          <a:stretch>
            <a:fillRect/>
          </a:stretch>
        </p:blipFill>
        <p:spPr>
          <a:xfrm>
            <a:off x="4518257" y="1508814"/>
            <a:ext cx="4127501" cy="4087583"/>
          </a:xfrm>
          <a:prstGeom prst="rect">
            <a:avLst/>
          </a:prstGeom>
          <a:ln w="12700">
            <a:miter lim="400000"/>
          </a:ln>
        </p:spPr>
      </p:pic>
    </p:spTree>
  </p:cSld>
  <p:clrMapOvr>
    <a:masterClrMapping/>
  </p:clrMapOvr>
  <p:transition xmlns:p14="http://schemas.microsoft.com/office/powerpoint/2010/main" spd="med" advClick="1"/>
</p:sld>
</file>

<file path=ppt/slides/slide1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4" name="Late Nineteenth-Early Twentieth Century: “Great Traverse”"/>
          <p:cNvSpPr txBox="1"/>
          <p:nvPr>
            <p:ph type="title" idx="4294967295"/>
          </p:nvPr>
        </p:nvSpPr>
        <p:spPr>
          <a:xfrm>
            <a:off x="444500" y="0"/>
            <a:ext cx="8255000" cy="1587501"/>
          </a:xfrm>
          <a:prstGeom prst="rect">
            <a:avLst/>
          </a:prstGeom>
        </p:spPr>
        <p:txBody>
          <a:bodyPr lIns="45719" tIns="45719" rIns="45719" bIns="45719"/>
          <a:lstStyle>
            <a:lvl1pPr defTabSz="242315">
              <a:lnSpc>
                <a:spcPts val="6100"/>
              </a:lnSpc>
              <a:defRPr sz="4240">
                <a:uFill>
                  <a:solidFill>
                    <a:srgbClr val="000000"/>
                  </a:solidFill>
                </a:uFill>
              </a:defRPr>
            </a:lvl1pPr>
          </a:lstStyle>
          <a:p>
            <a:pPr/>
            <a:r>
              <a:t>Late Nineteenth-Early Twentieth Century: “Great Traverse”</a:t>
            </a:r>
          </a:p>
        </p:txBody>
      </p:sp>
      <p:sp>
        <p:nvSpPr>
          <p:cNvPr id="625"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26" name="Invention of the industrial research lab…"/>
          <p:cNvSpPr txBox="1"/>
          <p:nvPr>
            <p:ph type="body" sz="half" idx="4294967295"/>
          </p:nvPr>
        </p:nvSpPr>
        <p:spPr>
          <a:xfrm>
            <a:off x="444500" y="1587500"/>
            <a:ext cx="3810000" cy="4762500"/>
          </a:xfrm>
          <a:prstGeom prst="rect">
            <a:avLst/>
          </a:prstGeom>
        </p:spPr>
        <p:txBody>
          <a:bodyPr lIns="45719" tIns="45719" rIns="45719" bIns="45719" anchor="t"/>
          <a:lstStyle/>
          <a:p>
            <a:pPr marL="198019" indent="-198019" defTabSz="361188">
              <a:spcBef>
                <a:spcPts val="900"/>
              </a:spcBef>
              <a:buSzPct val="100000"/>
              <a:defRPr sz="1896">
                <a:latin typeface="Helvetica Neue"/>
                <a:ea typeface="Helvetica Neue"/>
                <a:cs typeface="Helvetica Neue"/>
                <a:sym typeface="Helvetica Neue"/>
              </a:defRPr>
            </a:pPr>
            <a:r>
              <a:t>Invention of the industrial research lab</a:t>
            </a:r>
          </a:p>
          <a:p>
            <a:pPr marL="198019" indent="-198019" defTabSz="361188">
              <a:spcBef>
                <a:spcPts val="900"/>
              </a:spcBef>
              <a:buSzPct val="100000"/>
              <a:defRPr sz="1896">
                <a:latin typeface="Helvetica Neue"/>
                <a:ea typeface="Helvetica Neue"/>
                <a:cs typeface="Helvetica Neue"/>
                <a:sym typeface="Helvetica Neue"/>
              </a:defRPr>
            </a:pPr>
            <a:r>
              <a:t>First globalization</a:t>
            </a:r>
          </a:p>
          <a:p>
            <a:pPr marL="198019" indent="-198019" defTabSz="361188">
              <a:spcBef>
                <a:spcPts val="900"/>
              </a:spcBef>
              <a:buSzPct val="100000"/>
              <a:defRPr sz="1896">
                <a:latin typeface="Helvetica Neue"/>
                <a:ea typeface="Helvetica Neue"/>
                <a:cs typeface="Helvetica Neue"/>
                <a:sym typeface="Helvetica Neue"/>
              </a:defRPr>
            </a:pPr>
            <a:r>
              <a:t>Technologies of Second Industrial Revolution</a:t>
            </a:r>
          </a:p>
          <a:p>
            <a:pPr lvl="1" marL="499009" indent="-198019" defTabSz="361188">
              <a:spcBef>
                <a:spcPts val="900"/>
              </a:spcBef>
              <a:buSzPct val="100000"/>
              <a:defRPr sz="1896">
                <a:latin typeface="Helvetica Neue"/>
                <a:ea typeface="Helvetica Neue"/>
                <a:cs typeface="Helvetica Neue"/>
                <a:sym typeface="Helvetica Neue"/>
              </a:defRPr>
            </a:pPr>
            <a:r>
              <a:t>Economies of scale and mass production</a:t>
            </a:r>
          </a:p>
          <a:p>
            <a:pPr lvl="1" marL="499009" indent="-198019" defTabSz="361188">
              <a:spcBef>
                <a:spcPts val="900"/>
              </a:spcBef>
              <a:buSzPct val="100000"/>
              <a:defRPr sz="1896">
                <a:latin typeface="Helvetica Neue"/>
                <a:ea typeface="Helvetica Neue"/>
                <a:cs typeface="Helvetica Neue"/>
                <a:sym typeface="Helvetica Neue"/>
              </a:defRPr>
            </a:pPr>
            <a:r>
              <a:t>Falling price of capital goods</a:t>
            </a:r>
          </a:p>
          <a:p>
            <a:pPr lvl="1" marL="499009" indent="-198019" defTabSz="361188">
              <a:spcBef>
                <a:spcPts val="900"/>
              </a:spcBef>
              <a:buSzPct val="100000"/>
              <a:defRPr sz="1896">
                <a:latin typeface="Helvetica Neue"/>
                <a:ea typeface="Helvetica Neue"/>
                <a:cs typeface="Helvetica Neue"/>
                <a:sym typeface="Helvetica Neue"/>
              </a:defRPr>
            </a:pPr>
            <a:r>
              <a:t>Greater savings effort</a:t>
            </a:r>
          </a:p>
          <a:p>
            <a:pPr marL="198019" indent="-198019" defTabSz="361188">
              <a:spcBef>
                <a:spcPts val="900"/>
              </a:spcBef>
              <a:buSzPct val="100000"/>
              <a:defRPr sz="1896">
                <a:latin typeface="Helvetica Neue"/>
                <a:ea typeface="Helvetica Neue"/>
                <a:cs typeface="Helvetica Neue"/>
                <a:sym typeface="Helvetica Neue"/>
              </a:defRPr>
            </a:pPr>
            <a:r>
              <a:t>Plus mass immigration</a:t>
            </a:r>
          </a:p>
          <a:p>
            <a:pPr marL="198019" indent="-198019" defTabSz="361188">
              <a:spcBef>
                <a:spcPts val="900"/>
              </a:spcBef>
              <a:buSzPct val="100000"/>
              <a:defRPr sz="1896">
                <a:latin typeface="Helvetica Neue"/>
                <a:ea typeface="Helvetica Neue"/>
                <a:cs typeface="Helvetica Neue"/>
                <a:sym typeface="Helvetica Neue"/>
              </a:defRPr>
            </a:pPr>
            <a:r>
              <a:t>Rapidly rising inequality</a:t>
            </a:r>
          </a:p>
          <a:p>
            <a:pPr lvl="1" marL="499009" indent="-198019" defTabSz="361188">
              <a:spcBef>
                <a:spcPts val="900"/>
              </a:spcBef>
              <a:buSzPct val="100000"/>
              <a:defRPr sz="1896">
                <a:latin typeface="Helvetica Neue"/>
                <a:ea typeface="Helvetica Neue"/>
                <a:cs typeface="Helvetica Neue"/>
                <a:sym typeface="Helvetica Neue"/>
              </a:defRPr>
            </a:pPr>
            <a:r>
              <a:t>Or was it? Emancipation…</a:t>
            </a:r>
          </a:p>
        </p:txBody>
      </p:sp>
      <p:pic>
        <p:nvPicPr>
          <p:cNvPr id="627"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Yoga Lessons, Lattes, and Cash"/>
          <p:cNvSpPr txBox="1"/>
          <p:nvPr>
            <p:ph type="title" idx="4294967295"/>
          </p:nvPr>
        </p:nvSpPr>
        <p:spPr>
          <a:xfrm>
            <a:off x="457199" y="-1"/>
            <a:ext cx="8234348" cy="1094173"/>
          </a:xfrm>
          <a:prstGeom prst="rect">
            <a:avLst/>
          </a:prstGeom>
        </p:spPr>
        <p:txBody>
          <a:bodyPr lIns="50800" tIns="50800" rIns="50800" bIns="50800"/>
          <a:lstStyle>
            <a:lvl1pPr defTabSz="303966">
              <a:defRPr sz="4144">
                <a:solidFill>
                  <a:srgbClr val="000080"/>
                </a:solidFill>
              </a:defRPr>
            </a:lvl1pPr>
          </a:lstStyle>
          <a:p>
            <a:pPr/>
            <a:r>
              <a:t>Yoga Lessons, Lattes, and Cash</a:t>
            </a:r>
          </a:p>
        </p:txBody>
      </p:sp>
      <p:sp>
        <p:nvSpPr>
          <p:cNvPr id="128" name="Deficient demand for yoga lessons and lattes is excess demand for cash…"/>
          <p:cNvSpPr txBox="1"/>
          <p:nvPr>
            <p:ph type="body" idx="4294967295"/>
          </p:nvPr>
        </p:nvSpPr>
        <p:spPr>
          <a:xfrm>
            <a:off x="457199" y="1094171"/>
            <a:ext cx="6412623" cy="5244063"/>
          </a:xfrm>
          <a:prstGeom prst="rect">
            <a:avLst/>
          </a:prstGeom>
        </p:spPr>
        <p:txBody>
          <a:bodyPr lIns="50800" tIns="50800" rIns="50800" bIns="50800" anchor="t"/>
          <a:lstStyle/>
          <a:p>
            <a:pPr marL="362185" indent="-362185" defTabSz="914400">
              <a:spcBef>
                <a:spcPts val="800"/>
              </a:spcBef>
              <a:defRPr>
                <a:uFill>
                  <a:solidFill>
                    <a:srgbClr val="000000"/>
                  </a:solidFill>
                </a:uFill>
                <a:latin typeface="Calibri"/>
                <a:ea typeface="Calibri"/>
                <a:cs typeface="Calibri"/>
                <a:sym typeface="Calibri"/>
              </a:defRPr>
            </a:pPr>
            <a:r>
              <a:t>Deficient demand for yoga lessons and lattes is excess demand for cash</a:t>
            </a:r>
          </a:p>
          <a:p>
            <a:pPr lvl="1" marL="806685" indent="-362185" defTabSz="914400">
              <a:spcBef>
                <a:spcPts val="800"/>
              </a:spcBef>
              <a:defRPr>
                <a:uFill>
                  <a:solidFill>
                    <a:srgbClr val="000000"/>
                  </a:solidFill>
                </a:uFill>
                <a:latin typeface="Calibri"/>
                <a:ea typeface="Calibri"/>
                <a:cs typeface="Calibri"/>
                <a:sym typeface="Calibri"/>
              </a:defRPr>
            </a:pPr>
            <a:r>
              <a:t>Yoga teachers stand idle</a:t>
            </a:r>
          </a:p>
          <a:p>
            <a:pPr lvl="1" marL="806685" indent="-362185" defTabSz="914400">
              <a:spcBef>
                <a:spcPts val="800"/>
              </a:spcBef>
              <a:defRPr>
                <a:uFill>
                  <a:solidFill>
                    <a:srgbClr val="000000"/>
                  </a:solidFill>
                </a:uFill>
                <a:latin typeface="Calibri"/>
                <a:ea typeface="Calibri"/>
                <a:cs typeface="Calibri"/>
                <a:sym typeface="Calibri"/>
              </a:defRPr>
            </a:pPr>
            <a:r>
              <a:t>Latte-pullers stand idle</a:t>
            </a:r>
          </a:p>
          <a:p>
            <a:pPr lvl="1" marL="806685" indent="-362185" defTabSz="914400">
              <a:spcBef>
                <a:spcPts val="800"/>
              </a:spcBef>
              <a:defRPr>
                <a:uFill>
                  <a:solidFill>
                    <a:srgbClr val="000000"/>
                  </a:solidFill>
                </a:uFill>
                <a:latin typeface="Calibri"/>
                <a:ea typeface="Calibri"/>
                <a:cs typeface="Calibri"/>
                <a:sym typeface="Calibri"/>
              </a:defRPr>
            </a:pPr>
            <a:r>
              <a:t>Can’t retrain to produce cash</a:t>
            </a:r>
          </a:p>
          <a:p>
            <a:pPr marL="362185" indent="-362185" defTabSz="914400">
              <a:spcBef>
                <a:spcPts val="800"/>
              </a:spcBef>
              <a:defRPr>
                <a:uFill>
                  <a:solidFill>
                    <a:srgbClr val="000000"/>
                  </a:solidFill>
                </a:uFill>
                <a:latin typeface="Calibri"/>
                <a:ea typeface="Calibri"/>
                <a:cs typeface="Calibri"/>
                <a:sym typeface="Calibri"/>
              </a:defRPr>
            </a:pPr>
            <a:r>
              <a:t>In normal times bankers can produce cash</a:t>
            </a:r>
          </a:p>
          <a:p>
            <a:pPr lvl="1" marL="806685" indent="-362185" defTabSz="914400">
              <a:spcBef>
                <a:spcPts val="800"/>
              </a:spcBef>
              <a:defRPr>
                <a:uFill>
                  <a:solidFill>
                    <a:srgbClr val="000000"/>
                  </a:solidFill>
                </a:uFill>
                <a:latin typeface="Calibri"/>
                <a:ea typeface="Calibri"/>
                <a:cs typeface="Calibri"/>
                <a:sym typeface="Calibri"/>
              </a:defRPr>
            </a:pPr>
            <a:r>
              <a:t>But what if times are not normal?</a:t>
            </a:r>
          </a:p>
          <a:p>
            <a:pPr marL="362185" indent="-362185" defTabSz="914400">
              <a:spcBef>
                <a:spcPts val="800"/>
              </a:spcBef>
              <a:defRPr>
                <a:uFill>
                  <a:solidFill>
                    <a:srgbClr val="000000"/>
                  </a:solidFill>
                </a:uFill>
                <a:latin typeface="Calibri"/>
                <a:ea typeface="Calibri"/>
                <a:cs typeface="Calibri"/>
                <a:sym typeface="Calibri"/>
              </a:defRPr>
            </a:pPr>
            <a:r>
              <a:t>In normal times governments can produce cash?</a:t>
            </a:r>
          </a:p>
          <a:p>
            <a:pPr lvl="1" marL="806685" indent="-362185" defTabSz="914400">
              <a:spcBef>
                <a:spcPts val="800"/>
              </a:spcBef>
              <a:defRPr>
                <a:uFill>
                  <a:solidFill>
                    <a:srgbClr val="000000"/>
                  </a:solidFill>
                </a:uFill>
                <a:latin typeface="Calibri"/>
                <a:ea typeface="Calibri"/>
                <a:cs typeface="Calibri"/>
                <a:sym typeface="Calibri"/>
              </a:defRPr>
            </a:pPr>
            <a:r>
              <a:t>But Greece…</a:t>
            </a:r>
          </a:p>
        </p:txBody>
      </p:sp>
      <p:pic>
        <p:nvPicPr>
          <p:cNvPr id="129" name="yoga_lessons_-_Google_Search.png" descr="yoga_lessons_-_Google_Search.png"/>
          <p:cNvPicPr>
            <a:picLocks noChangeAspect="1"/>
          </p:cNvPicPr>
          <p:nvPr/>
        </p:nvPicPr>
        <p:blipFill>
          <a:blip r:embed="rId2">
            <a:extLst/>
          </a:blip>
          <a:stretch>
            <a:fillRect/>
          </a:stretch>
        </p:blipFill>
        <p:spPr>
          <a:xfrm>
            <a:off x="6869821" y="1094171"/>
            <a:ext cx="1821726" cy="1870631"/>
          </a:xfrm>
          <a:prstGeom prst="rect">
            <a:avLst/>
          </a:prstGeom>
          <a:ln w="12700">
            <a:miter lim="400000"/>
          </a:ln>
        </p:spPr>
      </p:pic>
      <p:pic>
        <p:nvPicPr>
          <p:cNvPr id="130" name="lattes_-_Google_Search.png" descr="lattes_-_Google_Search.png"/>
          <p:cNvPicPr>
            <a:picLocks noChangeAspect="1"/>
          </p:cNvPicPr>
          <p:nvPr/>
        </p:nvPicPr>
        <p:blipFill>
          <a:blip r:embed="rId3">
            <a:extLst/>
          </a:blip>
          <a:stretch>
            <a:fillRect/>
          </a:stretch>
        </p:blipFill>
        <p:spPr>
          <a:xfrm>
            <a:off x="6869821" y="2964801"/>
            <a:ext cx="1821726" cy="1787136"/>
          </a:xfrm>
          <a:prstGeom prst="rect">
            <a:avLst/>
          </a:prstGeom>
          <a:ln w="12700">
            <a:miter lim="400000"/>
          </a:ln>
        </p:spPr>
      </p:pic>
      <p:pic>
        <p:nvPicPr>
          <p:cNvPr id="131" name="cash_-_Google_Search.png" descr="cash_-_Google_Search.png"/>
          <p:cNvPicPr>
            <a:picLocks noChangeAspect="1"/>
          </p:cNvPicPr>
          <p:nvPr/>
        </p:nvPicPr>
        <p:blipFill>
          <a:blip r:embed="rId4">
            <a:extLst/>
          </a:blip>
          <a:stretch>
            <a:fillRect/>
          </a:stretch>
        </p:blipFill>
        <p:spPr>
          <a:xfrm>
            <a:off x="6869821" y="4507093"/>
            <a:ext cx="1821726" cy="1831141"/>
          </a:xfrm>
          <a:prstGeom prst="rect">
            <a:avLst/>
          </a:prstGeom>
          <a:ln w="12700">
            <a:miter lim="400000"/>
          </a:ln>
        </p:spPr>
      </p:pic>
    </p:spTree>
  </p:cSld>
  <p:clrMapOvr>
    <a:masterClrMapping/>
  </p:clrMapOvr>
  <p:transition xmlns:p14="http://schemas.microsoft.com/office/powerpoint/2010/main" spd="med" advClick="1"/>
</p:sld>
</file>

<file path=ppt/slides/slide1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9" name="Capital Deepening"/>
          <p:cNvSpPr txBox="1"/>
          <p:nvPr>
            <p:ph type="title" idx="4294967295"/>
          </p:nvPr>
        </p:nvSpPr>
        <p:spPr>
          <a:xfrm>
            <a:off x="444500" y="0"/>
            <a:ext cx="8255000" cy="1587501"/>
          </a:xfrm>
          <a:prstGeom prst="rect">
            <a:avLst/>
          </a:prstGeom>
        </p:spPr>
        <p:txBody>
          <a:bodyPr lIns="45719" tIns="45719" rIns="45719" bIns="45719"/>
          <a:lstStyle>
            <a:lvl1pPr defTabSz="420623">
              <a:lnSpc>
                <a:spcPts val="10600"/>
              </a:lnSpc>
              <a:defRPr sz="7360">
                <a:uFill>
                  <a:solidFill>
                    <a:srgbClr val="000000"/>
                  </a:solidFill>
                </a:uFill>
              </a:defRPr>
            </a:lvl1pPr>
          </a:lstStyle>
          <a:p>
            <a:pPr/>
            <a:r>
              <a:t>Capital Deepening</a:t>
            </a:r>
          </a:p>
        </p:txBody>
      </p:sp>
      <p:sp>
        <p:nvSpPr>
          <p:cNvPr id="63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31" name="Lowered deprecation rate δ…"/>
          <p:cNvSpPr txBox="1"/>
          <p:nvPr>
            <p:ph type="body" sz="half" idx="4294967295"/>
          </p:nvPr>
        </p:nvSpPr>
        <p:spPr>
          <a:xfrm>
            <a:off x="444500" y="1587500"/>
            <a:ext cx="3810000" cy="4762500"/>
          </a:xfrm>
          <a:prstGeom prst="rect">
            <a:avLst/>
          </a:prstGeom>
        </p:spPr>
        <p:txBody>
          <a:bodyPr lIns="45719" tIns="45719" rIns="45719" bIns="45719" anchor="t"/>
          <a:lstStyle>
            <a:lvl1pPr marL="250657" indent="-250657" defTabSz="457200">
              <a:spcBef>
                <a:spcPts val="1200"/>
              </a:spcBef>
              <a:buSzPct val="100000"/>
              <a:defRPr>
                <a:latin typeface="Helvetica Neue"/>
                <a:ea typeface="Helvetica Neue"/>
                <a:cs typeface="Helvetica Neue"/>
                <a:sym typeface="Helvetica Neue"/>
              </a:defRPr>
            </a:lvl1pPr>
            <a:lvl2pPr marL="631657" indent="-250657" defTabSz="457200">
              <a:spcBef>
                <a:spcPts val="1200"/>
              </a:spcBef>
              <a:buSzPct val="100000"/>
              <a:defRPr>
                <a:latin typeface="Helvetica Neue"/>
                <a:ea typeface="Helvetica Neue"/>
                <a:cs typeface="Helvetica Neue"/>
                <a:sym typeface="Helvetica Neue"/>
              </a:defRPr>
            </a:lvl2pPr>
          </a:lstStyle>
          <a:p>
            <a:pPr/>
            <a:r>
              <a:t>Lowered deprecation rate δ</a:t>
            </a:r>
          </a:p>
          <a:p>
            <a:pPr lvl="1"/>
            <a:r>
              <a:t>From 5% to 3% per year</a:t>
            </a:r>
          </a:p>
        </p:txBody>
      </p:sp>
      <p:pic>
        <p:nvPicPr>
          <p:cNvPr id="632"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4" name="Capital Deepening"/>
          <p:cNvSpPr txBox="1"/>
          <p:nvPr>
            <p:ph type="title" idx="4294967295"/>
          </p:nvPr>
        </p:nvSpPr>
        <p:spPr>
          <a:xfrm>
            <a:off x="444500" y="0"/>
            <a:ext cx="8255000" cy="1587501"/>
          </a:xfrm>
          <a:prstGeom prst="rect">
            <a:avLst/>
          </a:prstGeom>
        </p:spPr>
        <p:txBody>
          <a:bodyPr lIns="45719" tIns="45719" rIns="45719" bIns="45719"/>
          <a:lstStyle>
            <a:lvl1pPr defTabSz="420623">
              <a:lnSpc>
                <a:spcPts val="10600"/>
              </a:lnSpc>
              <a:defRPr sz="7360">
                <a:uFill>
                  <a:solidFill>
                    <a:srgbClr val="000000"/>
                  </a:solidFill>
                </a:uFill>
              </a:defRPr>
            </a:lvl1pPr>
          </a:lstStyle>
          <a:p>
            <a:pPr/>
            <a:r>
              <a:t>Capital Deepening</a:t>
            </a:r>
          </a:p>
        </p:txBody>
      </p:sp>
      <p:sp>
        <p:nvSpPr>
          <p:cNvPr id="635"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36" name="Lowered deprecation rate δ…"/>
          <p:cNvSpPr txBox="1"/>
          <p:nvPr>
            <p:ph type="body" sz="half" idx="4294967295"/>
          </p:nvPr>
        </p:nvSpPr>
        <p:spPr>
          <a:xfrm>
            <a:off x="444500" y="1587500"/>
            <a:ext cx="3810000" cy="4762500"/>
          </a:xfrm>
          <a:prstGeom prst="rect">
            <a:avLst/>
          </a:prstGeom>
        </p:spPr>
        <p:txBody>
          <a:bodyPr lIns="45719" tIns="45719" rIns="45719" bIns="45719" anchor="t"/>
          <a:lstStyle/>
          <a:p>
            <a:pPr marL="250657" indent="-250657" defTabSz="457200">
              <a:spcBef>
                <a:spcPts val="1200"/>
              </a:spcBef>
              <a:buSzPct val="100000"/>
              <a:defRPr>
                <a:latin typeface="Helvetica Neue"/>
                <a:ea typeface="Helvetica Neue"/>
                <a:cs typeface="Helvetica Neue"/>
                <a:sym typeface="Helvetica Neue"/>
              </a:defRPr>
            </a:pPr>
            <a:r>
              <a:t>Lowered deprecation rate δ</a:t>
            </a:r>
          </a:p>
          <a:p>
            <a:pPr lvl="1" marL="631657" indent="-250657" defTabSz="457200">
              <a:spcBef>
                <a:spcPts val="1200"/>
              </a:spcBef>
              <a:buSzPct val="100000"/>
              <a:defRPr>
                <a:latin typeface="Helvetica Neue"/>
                <a:ea typeface="Helvetica Neue"/>
                <a:cs typeface="Helvetica Neue"/>
                <a:sym typeface="Helvetica Neue"/>
              </a:defRPr>
            </a:pPr>
            <a:r>
              <a:t>From 5% to 3% per year</a:t>
            </a:r>
          </a:p>
          <a:p>
            <a:pPr marL="250657" indent="-250657" defTabSz="457200">
              <a:spcBef>
                <a:spcPts val="1200"/>
              </a:spcBef>
              <a:buSzPct val="100000"/>
              <a:defRPr>
                <a:latin typeface="Helvetica Neue"/>
                <a:ea typeface="Helvetica Neue"/>
                <a:cs typeface="Helvetica Neue"/>
                <a:sym typeface="Helvetica Neue"/>
              </a:defRPr>
            </a:pPr>
            <a:r>
              <a:t>Increased savings rate s</a:t>
            </a:r>
          </a:p>
          <a:p>
            <a:pPr marL="250657" indent="-250657" defTabSz="457200">
              <a:spcBef>
                <a:spcPts val="1200"/>
              </a:spcBef>
              <a:buSzPct val="100000"/>
              <a:defRPr>
                <a:latin typeface="Helvetica Neue"/>
                <a:ea typeface="Helvetica Neue"/>
                <a:cs typeface="Helvetica Neue"/>
                <a:sym typeface="Helvetica Neue"/>
              </a:defRPr>
            </a:pPr>
            <a:r>
              <a:t>Capital-output ratio goes from 2.5 to 4 across 70 years</a:t>
            </a:r>
          </a:p>
        </p:txBody>
      </p:sp>
      <p:pic>
        <p:nvPicPr>
          <p:cNvPr id="637"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9" name="Capital Deepening"/>
          <p:cNvSpPr txBox="1"/>
          <p:nvPr>
            <p:ph type="title" idx="4294967295"/>
          </p:nvPr>
        </p:nvSpPr>
        <p:spPr>
          <a:xfrm>
            <a:off x="444500" y="0"/>
            <a:ext cx="8255000" cy="1587501"/>
          </a:xfrm>
          <a:prstGeom prst="rect">
            <a:avLst/>
          </a:prstGeom>
        </p:spPr>
        <p:txBody>
          <a:bodyPr lIns="45719" tIns="45719" rIns="45719" bIns="45719"/>
          <a:lstStyle>
            <a:lvl1pPr defTabSz="420623">
              <a:lnSpc>
                <a:spcPts val="10600"/>
              </a:lnSpc>
              <a:defRPr sz="7360">
                <a:uFill>
                  <a:solidFill>
                    <a:srgbClr val="000000"/>
                  </a:solidFill>
                </a:uFill>
              </a:defRPr>
            </a:lvl1pPr>
          </a:lstStyle>
          <a:p>
            <a:pPr/>
            <a:r>
              <a:t>Capital Deepening</a:t>
            </a:r>
          </a:p>
        </p:txBody>
      </p:sp>
      <p:sp>
        <p:nvSpPr>
          <p:cNvPr id="64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41" name="Lowered deprecation rate δ…"/>
          <p:cNvSpPr txBox="1"/>
          <p:nvPr>
            <p:ph type="body" sz="half" idx="4294967295"/>
          </p:nvPr>
        </p:nvSpPr>
        <p:spPr>
          <a:xfrm>
            <a:off x="444500" y="1587500"/>
            <a:ext cx="3810000" cy="4762500"/>
          </a:xfrm>
          <a:prstGeom prst="rect">
            <a:avLst/>
          </a:prstGeom>
        </p:spPr>
        <p:txBody>
          <a:bodyPr lIns="45719" tIns="45719" rIns="45719" bIns="45719" anchor="t"/>
          <a:lstStyle/>
          <a:p>
            <a:pPr marL="230605" indent="-230605" defTabSz="420623">
              <a:spcBef>
                <a:spcPts val="1100"/>
              </a:spcBef>
              <a:buSzPct val="100000"/>
              <a:defRPr sz="2208">
                <a:latin typeface="Helvetica Neue"/>
                <a:ea typeface="Helvetica Neue"/>
                <a:cs typeface="Helvetica Neue"/>
                <a:sym typeface="Helvetica Neue"/>
              </a:defRPr>
            </a:pPr>
            <a:r>
              <a:t>Lowered deprecation rate δ</a:t>
            </a:r>
          </a:p>
          <a:p>
            <a:pPr lvl="1" marL="581125" indent="-230605" defTabSz="420623">
              <a:spcBef>
                <a:spcPts val="1100"/>
              </a:spcBef>
              <a:buSzPct val="100000"/>
              <a:defRPr sz="2208">
                <a:latin typeface="Helvetica Neue"/>
                <a:ea typeface="Helvetica Neue"/>
                <a:cs typeface="Helvetica Neue"/>
                <a:sym typeface="Helvetica Neue"/>
              </a:defRPr>
            </a:pPr>
            <a:r>
              <a:t>From 5% to 3% per year</a:t>
            </a:r>
          </a:p>
          <a:p>
            <a:pPr marL="230605" indent="-230605" defTabSz="420623">
              <a:spcBef>
                <a:spcPts val="1100"/>
              </a:spcBef>
              <a:buSzPct val="100000"/>
              <a:defRPr sz="2208">
                <a:latin typeface="Helvetica Neue"/>
                <a:ea typeface="Helvetica Neue"/>
                <a:cs typeface="Helvetica Neue"/>
                <a:sym typeface="Helvetica Neue"/>
              </a:defRPr>
            </a:pPr>
            <a:r>
              <a:t>Increased savings rate s</a:t>
            </a:r>
          </a:p>
          <a:p>
            <a:pPr marL="230605" indent="-230605" defTabSz="420623">
              <a:spcBef>
                <a:spcPts val="1100"/>
              </a:spcBef>
              <a:buSzPct val="100000"/>
              <a:defRPr sz="2208">
                <a:latin typeface="Helvetica Neue"/>
                <a:ea typeface="Helvetica Neue"/>
                <a:cs typeface="Helvetica Neue"/>
                <a:sym typeface="Helvetica Neue"/>
              </a:defRPr>
            </a:pPr>
            <a:r>
              <a:t>Capital-output ratio goes from 2.5 to 4 across 70 years</a:t>
            </a:r>
          </a:p>
          <a:p>
            <a:pPr marL="230605" indent="-230605" defTabSz="420623">
              <a:spcBef>
                <a:spcPts val="1100"/>
              </a:spcBef>
              <a:buSzPct val="100000"/>
              <a:defRPr sz="2208">
                <a:latin typeface="Helvetica Neue"/>
                <a:ea typeface="Helvetica Neue"/>
                <a:cs typeface="Helvetica Neue"/>
                <a:sym typeface="Helvetica Neue"/>
              </a:defRPr>
            </a:pPr>
            <a:r>
              <a:t>with an α=1, output-per-worker proportional to the capital-output ratio</a:t>
            </a:r>
          </a:p>
          <a:p>
            <a:pPr lvl="1" marL="581125" indent="-230605" defTabSz="420623">
              <a:spcBef>
                <a:spcPts val="1100"/>
              </a:spcBef>
              <a:buSzPct val="100000"/>
              <a:defRPr sz="2208">
                <a:latin typeface="Helvetica Neue"/>
                <a:ea typeface="Helvetica Neue"/>
                <a:cs typeface="Helvetica Neue"/>
                <a:sym typeface="Helvetica Neue"/>
              </a:defRPr>
            </a:pPr>
            <a:r>
              <a:t>ln(4/2.5)/70 = 0.007</a:t>
            </a:r>
          </a:p>
          <a:p>
            <a:pPr lvl="1" marL="581125" indent="-230605" defTabSz="420623">
              <a:spcBef>
                <a:spcPts val="1100"/>
              </a:spcBef>
              <a:buSzPct val="100000"/>
              <a:defRPr sz="2208">
                <a:latin typeface="Helvetica Neue"/>
                <a:ea typeface="Helvetica Neue"/>
                <a:cs typeface="Helvetica Neue"/>
                <a:sym typeface="Helvetica Neue"/>
              </a:defRPr>
            </a:pPr>
            <a:r>
              <a:t>g = 0.9%/year</a:t>
            </a:r>
          </a:p>
        </p:txBody>
      </p:sp>
      <p:pic>
        <p:nvPicPr>
          <p:cNvPr id="642"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4" name="Capital Deepening"/>
          <p:cNvSpPr txBox="1"/>
          <p:nvPr>
            <p:ph type="title" idx="4294967295"/>
          </p:nvPr>
        </p:nvSpPr>
        <p:spPr>
          <a:xfrm>
            <a:off x="444500" y="0"/>
            <a:ext cx="8255000" cy="1587501"/>
          </a:xfrm>
          <a:prstGeom prst="rect">
            <a:avLst/>
          </a:prstGeom>
        </p:spPr>
        <p:txBody>
          <a:bodyPr lIns="45719" tIns="45719" rIns="45719" bIns="45719"/>
          <a:lstStyle>
            <a:lvl1pPr defTabSz="420623">
              <a:lnSpc>
                <a:spcPts val="10600"/>
              </a:lnSpc>
              <a:defRPr sz="7360">
                <a:uFill>
                  <a:solidFill>
                    <a:srgbClr val="000000"/>
                  </a:solidFill>
                </a:uFill>
              </a:defRPr>
            </a:lvl1pPr>
          </a:lstStyle>
          <a:p>
            <a:pPr/>
            <a:r>
              <a:t>Capital Deepening</a:t>
            </a:r>
          </a:p>
        </p:txBody>
      </p:sp>
      <p:sp>
        <p:nvSpPr>
          <p:cNvPr id="645"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46" name="Capital-output ratio goes from 2.5 to 4 across 70 years…"/>
          <p:cNvSpPr txBox="1"/>
          <p:nvPr>
            <p:ph type="body" sz="half" idx="4294967295"/>
          </p:nvPr>
        </p:nvSpPr>
        <p:spPr>
          <a:xfrm>
            <a:off x="444500" y="1587500"/>
            <a:ext cx="3810000" cy="4762500"/>
          </a:xfrm>
          <a:prstGeom prst="rect">
            <a:avLst/>
          </a:prstGeom>
        </p:spPr>
        <p:txBody>
          <a:bodyPr lIns="45719" tIns="45719" rIns="45719" bIns="45719" anchor="t"/>
          <a:lstStyle/>
          <a:p>
            <a:pPr marL="190500" indent="-190500" defTabSz="347472">
              <a:spcBef>
                <a:spcPts val="900"/>
              </a:spcBef>
              <a:buSzPct val="100000"/>
              <a:defRPr sz="1824">
                <a:latin typeface="Helvetica Neue"/>
                <a:ea typeface="Helvetica Neue"/>
                <a:cs typeface="Helvetica Neue"/>
                <a:sym typeface="Helvetica Neue"/>
              </a:defRPr>
            </a:pPr>
            <a:r>
              <a:t>Capital-output ratio goes from 2.5 to 4 across 70 years</a:t>
            </a:r>
          </a:p>
          <a:p>
            <a:pPr marL="190500" indent="-190500" defTabSz="347472">
              <a:spcBef>
                <a:spcPts val="900"/>
              </a:spcBef>
              <a:buSzPct val="100000"/>
              <a:defRPr sz="1824">
                <a:latin typeface="Helvetica Neue"/>
                <a:ea typeface="Helvetica Neue"/>
                <a:cs typeface="Helvetica Neue"/>
                <a:sym typeface="Helvetica Neue"/>
              </a:defRPr>
            </a:pPr>
            <a:r>
              <a:t>with an α=1, output-per-worker proportional to the capital-output ratio</a:t>
            </a:r>
          </a:p>
          <a:p>
            <a:pPr lvl="1" marL="480059" indent="-190500" defTabSz="347472">
              <a:spcBef>
                <a:spcPts val="900"/>
              </a:spcBef>
              <a:buSzPct val="100000"/>
              <a:defRPr sz="1824">
                <a:latin typeface="Helvetica Neue"/>
                <a:ea typeface="Helvetica Neue"/>
                <a:cs typeface="Helvetica Neue"/>
                <a:sym typeface="Helvetica Neue"/>
              </a:defRPr>
            </a:pPr>
            <a:r>
              <a:t>ln(4/2.5)/70 = 0.007</a:t>
            </a:r>
          </a:p>
          <a:p>
            <a:pPr lvl="1" marL="480059" indent="-190500" defTabSz="347472">
              <a:spcBef>
                <a:spcPts val="900"/>
              </a:spcBef>
              <a:buSzPct val="100000"/>
              <a:defRPr sz="1824">
                <a:latin typeface="Helvetica Neue"/>
                <a:ea typeface="Helvetica Neue"/>
                <a:cs typeface="Helvetica Neue"/>
                <a:sym typeface="Helvetica Neue"/>
              </a:defRPr>
            </a:pPr>
            <a:r>
              <a:t>g = 0.9%/year</a:t>
            </a:r>
          </a:p>
          <a:p>
            <a:pPr marL="190500" indent="-190500" defTabSz="347472">
              <a:spcBef>
                <a:spcPts val="900"/>
              </a:spcBef>
              <a:buSzPct val="100000"/>
              <a:defRPr sz="1824">
                <a:latin typeface="Helvetica Neue"/>
                <a:ea typeface="Helvetica Neue"/>
                <a:cs typeface="Helvetica Neue"/>
                <a:sym typeface="Helvetica Neue"/>
              </a:defRPr>
            </a:pPr>
            <a:r>
              <a:t>Second Industrial Revolution</a:t>
            </a:r>
          </a:p>
          <a:p>
            <a:pPr marL="190500" indent="-190500" defTabSz="347472">
              <a:spcBef>
                <a:spcPts val="900"/>
              </a:spcBef>
              <a:buSzPct val="100000"/>
              <a:defRPr sz="1824">
                <a:latin typeface="Helvetica Neue"/>
                <a:ea typeface="Helvetica Neue"/>
                <a:cs typeface="Helvetica Neue"/>
                <a:sym typeface="Helvetica Neue"/>
              </a:defRPr>
            </a:pPr>
            <a:r>
              <a:t>Large managerial corporation</a:t>
            </a:r>
          </a:p>
          <a:p>
            <a:pPr marL="190500" indent="-190500" defTabSz="347472">
              <a:spcBef>
                <a:spcPts val="900"/>
              </a:spcBef>
              <a:buSzPct val="100000"/>
              <a:defRPr sz="1824">
                <a:latin typeface="Helvetica Neue"/>
                <a:ea typeface="Helvetica Neue"/>
                <a:cs typeface="Helvetica Neue"/>
                <a:sym typeface="Helvetica Neue"/>
              </a:defRPr>
            </a:pPr>
            <a:r>
              <a:t>Large-scale investment banking</a:t>
            </a:r>
          </a:p>
          <a:p>
            <a:pPr marL="190500" indent="-190500" defTabSz="347472">
              <a:spcBef>
                <a:spcPts val="900"/>
              </a:spcBef>
              <a:buSzPct val="100000"/>
              <a:defRPr sz="1824">
                <a:latin typeface="Helvetica Neue"/>
                <a:ea typeface="Helvetica Neue"/>
                <a:cs typeface="Helvetica Neue"/>
                <a:sym typeface="Helvetica Neue"/>
              </a:defRPr>
            </a:pPr>
            <a:r>
              <a:t>Industrial research lab</a:t>
            </a:r>
          </a:p>
          <a:p>
            <a:pPr marL="190500" indent="-190500" defTabSz="347472">
              <a:spcBef>
                <a:spcPts val="900"/>
              </a:spcBef>
              <a:buSzPct val="100000"/>
              <a:defRPr sz="1824">
                <a:latin typeface="Helvetica Neue"/>
                <a:ea typeface="Helvetica Neue"/>
                <a:cs typeface="Helvetica Neue"/>
                <a:sym typeface="Helvetica Neue"/>
              </a:defRPr>
            </a:pPr>
            <a:r>
              <a:t>Continent-wide market</a:t>
            </a:r>
          </a:p>
          <a:p>
            <a:pPr marL="190500" indent="-190500" defTabSz="347472">
              <a:spcBef>
                <a:spcPts val="900"/>
              </a:spcBef>
              <a:buSzPct val="100000"/>
              <a:defRPr sz="1824">
                <a:latin typeface="Helvetica Neue"/>
                <a:ea typeface="Helvetica Neue"/>
                <a:cs typeface="Helvetica Neue"/>
                <a:sym typeface="Helvetica Neue"/>
              </a:defRPr>
            </a:pPr>
            <a:r>
              <a:t>Globalization</a:t>
            </a:r>
          </a:p>
        </p:txBody>
      </p:sp>
      <p:pic>
        <p:nvPicPr>
          <p:cNvPr id="647"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9" name="Mid Twentieth Century: Drive to High Mass Consumption"/>
          <p:cNvSpPr txBox="1"/>
          <p:nvPr>
            <p:ph type="title" idx="4294967295"/>
          </p:nvPr>
        </p:nvSpPr>
        <p:spPr>
          <a:xfrm>
            <a:off x="444500" y="0"/>
            <a:ext cx="8255000" cy="1587501"/>
          </a:xfrm>
          <a:prstGeom prst="rect">
            <a:avLst/>
          </a:prstGeom>
        </p:spPr>
        <p:txBody>
          <a:bodyPr lIns="45719" tIns="45719" rIns="45719" bIns="45719"/>
          <a:lstStyle>
            <a:lvl1pPr defTabSz="265175">
              <a:lnSpc>
                <a:spcPts val="6700"/>
              </a:lnSpc>
              <a:defRPr sz="4640">
                <a:uFill>
                  <a:solidFill>
                    <a:srgbClr val="000000"/>
                  </a:solidFill>
                </a:uFill>
              </a:defRPr>
            </a:lvl1pPr>
          </a:lstStyle>
          <a:p>
            <a:pPr/>
            <a:r>
              <a:t>Mid Twentieth Century: Drive to High Mass Consumption</a:t>
            </a:r>
          </a:p>
        </p:txBody>
      </p:sp>
      <p:sp>
        <p:nvSpPr>
          <p:cNvPr id="65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51" name="DARPA, etc.: two heads are better than one…"/>
          <p:cNvSpPr txBox="1"/>
          <p:nvPr>
            <p:ph type="body" sz="half" idx="4294967295"/>
          </p:nvPr>
        </p:nvSpPr>
        <p:spPr>
          <a:xfrm>
            <a:off x="444500" y="1587500"/>
            <a:ext cx="3810000" cy="4762500"/>
          </a:xfrm>
          <a:prstGeom prst="rect">
            <a:avLst/>
          </a:prstGeom>
        </p:spPr>
        <p:txBody>
          <a:bodyPr lIns="45719" tIns="45719" rIns="45719" bIns="45719" anchor="t"/>
          <a:lstStyle/>
          <a:p>
            <a:pPr marL="250657" indent="-250657" defTabSz="457200">
              <a:spcBef>
                <a:spcPts val="1200"/>
              </a:spcBef>
              <a:buSzPct val="100000"/>
              <a:defRPr>
                <a:latin typeface="Helvetica Neue"/>
                <a:ea typeface="Helvetica Neue"/>
                <a:cs typeface="Helvetica Neue"/>
                <a:sym typeface="Helvetica Neue"/>
              </a:defRPr>
            </a:pPr>
            <a:r>
              <a:t>DARPA, etc.: two heads are better than one</a:t>
            </a:r>
          </a:p>
          <a:p>
            <a:pPr marL="250657" indent="-250657" defTabSz="457200">
              <a:spcBef>
                <a:spcPts val="1200"/>
              </a:spcBef>
              <a:buSzPct val="100000"/>
              <a:defRPr>
                <a:latin typeface="Helvetica Neue"/>
                <a:ea typeface="Helvetica Neue"/>
                <a:cs typeface="Helvetica Neue"/>
                <a:sym typeface="Helvetica Neue"/>
              </a:defRPr>
            </a:pPr>
            <a:r>
              <a:t>“Fordist” oligopolies</a:t>
            </a:r>
          </a:p>
          <a:p>
            <a:pPr marL="250657" indent="-250657" defTabSz="457200">
              <a:spcBef>
                <a:spcPts val="1200"/>
              </a:spcBef>
              <a:buSzPct val="100000"/>
              <a:defRPr>
                <a:latin typeface="Helvetica Neue"/>
                <a:ea typeface="Helvetica Neue"/>
                <a:cs typeface="Helvetica Neue"/>
                <a:sym typeface="Helvetica Neue"/>
              </a:defRPr>
            </a:pPr>
            <a:r>
              <a:t>Second globalization</a:t>
            </a:r>
          </a:p>
          <a:p>
            <a:pPr marL="250657" indent="-250657" defTabSz="457200">
              <a:spcBef>
                <a:spcPts val="1200"/>
              </a:spcBef>
              <a:buSzPct val="100000"/>
              <a:defRPr>
                <a:latin typeface="Helvetica Neue"/>
                <a:ea typeface="Helvetica Neue"/>
                <a:cs typeface="Helvetica Neue"/>
                <a:sym typeface="Helvetica Neue"/>
              </a:defRPr>
            </a:pPr>
            <a:r>
              <a:t>Keynesian stabilization policies</a:t>
            </a:r>
          </a:p>
          <a:p>
            <a:pPr marL="250657" indent="-250657" defTabSz="457200">
              <a:spcBef>
                <a:spcPts val="1200"/>
              </a:spcBef>
              <a:buSzPct val="100000"/>
              <a:defRPr>
                <a:latin typeface="Helvetica Neue"/>
                <a:ea typeface="Helvetica Neue"/>
                <a:cs typeface="Helvetica Neue"/>
                <a:sym typeface="Helvetica Neue"/>
              </a:defRPr>
            </a:pPr>
            <a:r>
              <a:t>Falling and then low inequality</a:t>
            </a:r>
          </a:p>
          <a:p>
            <a:pPr lvl="1" marL="631657" indent="-250657" defTabSz="457200">
              <a:spcBef>
                <a:spcPts val="1200"/>
              </a:spcBef>
              <a:buSzPct val="100000"/>
              <a:defRPr>
                <a:latin typeface="Helvetica Neue"/>
                <a:ea typeface="Helvetica Neue"/>
                <a:cs typeface="Helvetica Neue"/>
                <a:sym typeface="Helvetica Neue"/>
              </a:defRPr>
            </a:pPr>
            <a:r>
              <a:t>For white guys…</a:t>
            </a:r>
          </a:p>
        </p:txBody>
      </p:sp>
      <p:pic>
        <p:nvPicPr>
          <p:cNvPr id="652"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4" name="Mid Twentieth Century: Drive to High Mass Consumption"/>
          <p:cNvSpPr txBox="1"/>
          <p:nvPr>
            <p:ph type="title" idx="4294967295"/>
          </p:nvPr>
        </p:nvSpPr>
        <p:spPr>
          <a:xfrm>
            <a:off x="444500" y="0"/>
            <a:ext cx="8255000" cy="1587501"/>
          </a:xfrm>
          <a:prstGeom prst="rect">
            <a:avLst/>
          </a:prstGeom>
        </p:spPr>
        <p:txBody>
          <a:bodyPr lIns="45719" tIns="45719" rIns="45719" bIns="45719"/>
          <a:lstStyle>
            <a:lvl1pPr defTabSz="265175">
              <a:lnSpc>
                <a:spcPts val="6700"/>
              </a:lnSpc>
              <a:defRPr sz="4640">
                <a:uFill>
                  <a:solidFill>
                    <a:srgbClr val="000000"/>
                  </a:solidFill>
                </a:uFill>
              </a:defRPr>
            </a:lvl1pPr>
          </a:lstStyle>
          <a:p>
            <a:pPr/>
            <a:r>
              <a:t>Mid Twentieth Century: Drive to High Mass Consumption</a:t>
            </a:r>
          </a:p>
        </p:txBody>
      </p:sp>
      <p:sp>
        <p:nvSpPr>
          <p:cNvPr id="655"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656" name="DARPA, etc.: two heads are better than one…"/>
          <p:cNvSpPr txBox="1"/>
          <p:nvPr>
            <p:ph type="body" sz="half" idx="4294967295"/>
          </p:nvPr>
        </p:nvSpPr>
        <p:spPr>
          <a:xfrm>
            <a:off x="444500" y="1587500"/>
            <a:ext cx="3810000" cy="4762500"/>
          </a:xfrm>
          <a:prstGeom prst="rect">
            <a:avLst/>
          </a:prstGeom>
        </p:spPr>
        <p:txBody>
          <a:bodyPr lIns="45719" tIns="45719" rIns="45719" bIns="45719" anchor="t"/>
          <a:lstStyle/>
          <a:p>
            <a:pPr marL="250657" indent="-250657" defTabSz="457200">
              <a:spcBef>
                <a:spcPts val="1200"/>
              </a:spcBef>
              <a:buSzPct val="100000"/>
              <a:defRPr>
                <a:latin typeface="Helvetica Neue"/>
                <a:ea typeface="Helvetica Neue"/>
                <a:cs typeface="Helvetica Neue"/>
                <a:sym typeface="Helvetica Neue"/>
              </a:defRPr>
            </a:pPr>
            <a:r>
              <a:t>DARPA, etc.: two heads are better than one</a:t>
            </a:r>
          </a:p>
          <a:p>
            <a:pPr marL="250657" indent="-250657" defTabSz="457200">
              <a:spcBef>
                <a:spcPts val="1200"/>
              </a:spcBef>
              <a:buSzPct val="100000"/>
              <a:defRPr>
                <a:latin typeface="Helvetica Neue"/>
                <a:ea typeface="Helvetica Neue"/>
                <a:cs typeface="Helvetica Neue"/>
                <a:sym typeface="Helvetica Neue"/>
              </a:defRPr>
            </a:pPr>
            <a:r>
              <a:t>“Fordist” oligopolies</a:t>
            </a:r>
          </a:p>
          <a:p>
            <a:pPr marL="250657" indent="-250657" defTabSz="457200">
              <a:spcBef>
                <a:spcPts val="1200"/>
              </a:spcBef>
              <a:buSzPct val="100000"/>
              <a:defRPr>
                <a:latin typeface="Helvetica Neue"/>
                <a:ea typeface="Helvetica Neue"/>
                <a:cs typeface="Helvetica Neue"/>
                <a:sym typeface="Helvetica Neue"/>
              </a:defRPr>
            </a:pPr>
            <a:r>
              <a:t>Second globalization</a:t>
            </a:r>
          </a:p>
          <a:p>
            <a:pPr marL="250657" indent="-250657" defTabSz="457200">
              <a:spcBef>
                <a:spcPts val="1200"/>
              </a:spcBef>
              <a:buSzPct val="100000"/>
              <a:defRPr>
                <a:latin typeface="Helvetica Neue"/>
                <a:ea typeface="Helvetica Neue"/>
                <a:cs typeface="Helvetica Neue"/>
                <a:sym typeface="Helvetica Neue"/>
              </a:defRPr>
            </a:pPr>
            <a:r>
              <a:t>Keynesian stabilization policies</a:t>
            </a:r>
          </a:p>
          <a:p>
            <a:pPr marL="250657" indent="-250657" defTabSz="457200">
              <a:spcBef>
                <a:spcPts val="1200"/>
              </a:spcBef>
              <a:buSzPct val="100000"/>
              <a:defRPr>
                <a:latin typeface="Helvetica Neue"/>
                <a:ea typeface="Helvetica Neue"/>
                <a:cs typeface="Helvetica Neue"/>
                <a:sym typeface="Helvetica Neue"/>
              </a:defRPr>
            </a:pPr>
            <a:r>
              <a:t>Falling and then low inequality</a:t>
            </a:r>
          </a:p>
          <a:p>
            <a:pPr lvl="1" marL="631657" indent="-250657" defTabSz="457200">
              <a:spcBef>
                <a:spcPts val="1200"/>
              </a:spcBef>
              <a:buSzPct val="100000"/>
              <a:defRPr>
                <a:latin typeface="Helvetica Neue"/>
                <a:ea typeface="Helvetica Neue"/>
                <a:cs typeface="Helvetica Neue"/>
                <a:sym typeface="Helvetica Neue"/>
              </a:defRPr>
            </a:pPr>
            <a:r>
              <a:t>For white guys…</a:t>
            </a:r>
          </a:p>
        </p:txBody>
      </p:sp>
      <p:pic>
        <p:nvPicPr>
          <p:cNvPr id="657"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9"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660" name="Ask me two questions……"/>
          <p:cNvSpPr txBox="1"/>
          <p:nvPr>
            <p:ph type="body" sz="half" idx="1"/>
          </p:nvPr>
        </p:nvSpPr>
        <p:spPr>
          <a:xfrm>
            <a:off x="390757" y="1508814"/>
            <a:ext cx="4127501" cy="4762501"/>
          </a:xfrm>
          <a:prstGeom prst="rect">
            <a:avLst/>
          </a:prstGeom>
        </p:spPr>
        <p:txBody>
          <a:bodyPr anchor="t"/>
          <a:lstStyle/>
          <a:p>
            <a:pPr>
              <a:spcBef>
                <a:spcPts val="800"/>
              </a:spcBef>
            </a:pPr>
            <a:r>
              <a:t>Ask me two questions…</a:t>
            </a:r>
          </a:p>
          <a:p>
            <a:pPr>
              <a:spcBef>
                <a:spcPts val="800"/>
              </a:spcBef>
            </a:pPr>
            <a:r>
              <a:t>Make two comments…</a:t>
            </a:r>
          </a:p>
        </p:txBody>
      </p:sp>
      <p:pic>
        <p:nvPicPr>
          <p:cNvPr id="661" name="image1.tif" descr="image1.tif"/>
          <p:cNvPicPr>
            <a:picLocks noChangeAspect="1"/>
          </p:cNvPicPr>
          <p:nvPr/>
        </p:nvPicPr>
        <p:blipFill>
          <a:blip r:embed="rId2">
            <a:extLst/>
          </a:blip>
          <a:stretch>
            <a:fillRect/>
          </a:stretch>
        </p:blipFill>
        <p:spPr>
          <a:xfrm>
            <a:off x="4518257" y="1508814"/>
            <a:ext cx="4127501" cy="4087583"/>
          </a:xfrm>
          <a:prstGeom prst="rect">
            <a:avLst/>
          </a:prstGeom>
          <a:ln w="12700">
            <a:miter lim="400000"/>
          </a:ln>
        </p:spPr>
      </p:pic>
    </p:spTree>
  </p:cSld>
  <p:clrMapOvr>
    <a:masterClrMapping/>
  </p:clrMapOvr>
  <p:transition xmlns:p14="http://schemas.microsoft.com/office/powerpoint/2010/main" spd="med" advClick="1"/>
</p:sld>
</file>

<file path=ppt/slides/slide1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3" name="Catch Our Breath…"/>
          <p:cNvSpPr txBox="1"/>
          <p:nvPr>
            <p:ph type="title"/>
          </p:nvPr>
        </p:nvSpPr>
        <p:spPr>
          <a:xfrm>
            <a:off x="276457" y="-2"/>
            <a:ext cx="8572501" cy="1270003"/>
          </a:xfrm>
          <a:prstGeom prst="rect">
            <a:avLst/>
          </a:prstGeom>
        </p:spPr>
        <p:txBody>
          <a:bodyPr/>
          <a:lstStyle/>
          <a:p>
            <a:pPr/>
            <a:r>
              <a:t>Notes</a:t>
            </a:r>
          </a:p>
        </p:txBody>
      </p:sp>
      <p:sp>
        <p:nvSpPr>
          <p:cNvPr id="664" name="Ask a couple of questions?…"/>
          <p:cNvSpPr txBox="1"/>
          <p:nvPr>
            <p:ph type="body" sz="half" idx="1"/>
          </p:nvPr>
        </p:nvSpPr>
        <p:spPr>
          <a:xfrm>
            <a:off x="276456" y="1270000"/>
            <a:ext cx="3810003" cy="4762500"/>
          </a:xfrm>
          <a:prstGeom prst="rect">
            <a:avLst/>
          </a:prstGeom>
        </p:spPr>
        <p:txBody>
          <a:bodyPr anchor="t"/>
          <a:lstStyle>
            <a:lvl1pPr>
              <a:spcBef>
                <a:spcPts val="1200"/>
              </a:spcBef>
            </a:lvl1pPr>
          </a:lstStyle>
          <a:p>
            <a:pPr/>
            <a:r>
              <a:t>Lecture- Revolution #TCEH (22) 2017-02-26.key</a:t>
            </a:r>
          </a:p>
        </p:txBody>
      </p:sp>
      <p:pic>
        <p:nvPicPr>
          <p:cNvPr id="665"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Options in a Depression"/>
          <p:cNvSpPr txBox="1"/>
          <p:nvPr>
            <p:ph type="title" idx="4294967295"/>
          </p:nvPr>
        </p:nvSpPr>
        <p:spPr>
          <a:xfrm>
            <a:off x="457199" y="-1"/>
            <a:ext cx="8234348" cy="1094173"/>
          </a:xfrm>
          <a:prstGeom prst="rect">
            <a:avLst/>
          </a:prstGeom>
        </p:spPr>
        <p:txBody>
          <a:bodyPr lIns="50800" tIns="50800" rIns="50800" bIns="50800"/>
          <a:lstStyle>
            <a:lvl1pPr defTabSz="406657">
              <a:defRPr sz="5544">
                <a:solidFill>
                  <a:srgbClr val="000080"/>
                </a:solidFill>
              </a:defRPr>
            </a:lvl1pPr>
          </a:lstStyle>
          <a:p>
            <a:pPr/>
            <a:r>
              <a:t>Options in a Depression</a:t>
            </a:r>
          </a:p>
        </p:txBody>
      </p:sp>
      <p:sp>
        <p:nvSpPr>
          <p:cNvPr id="134" name="Wait it out—until something changes, and people are happy with the cash they have and so resume spending at a “normal” pace…"/>
          <p:cNvSpPr txBox="1"/>
          <p:nvPr>
            <p:ph type="body" sz="half" idx="4294967295"/>
          </p:nvPr>
        </p:nvSpPr>
        <p:spPr>
          <a:xfrm>
            <a:off x="457199" y="1094171"/>
            <a:ext cx="4191108" cy="5244063"/>
          </a:xfrm>
          <a:prstGeom prst="rect">
            <a:avLst/>
          </a:prstGeom>
        </p:spPr>
        <p:txBody>
          <a:bodyPr lIns="50800" tIns="50800" rIns="50800" bIns="50800" anchor="t"/>
          <a:lstStyle/>
          <a:p>
            <a:pPr marL="304235" indent="-304235" defTabSz="768095">
              <a:spcBef>
                <a:spcPts val="700"/>
              </a:spcBef>
              <a:defRPr sz="2016">
                <a:uFill>
                  <a:solidFill>
                    <a:srgbClr val="000000"/>
                  </a:solidFill>
                </a:uFill>
                <a:latin typeface="Calibri"/>
                <a:ea typeface="Calibri"/>
                <a:cs typeface="Calibri"/>
                <a:sym typeface="Calibri"/>
              </a:defRPr>
            </a:pPr>
            <a:r>
              <a:t>Wait it out—until something changes, and people are happy with the cash they have and so resume spending at a “normal” pace</a:t>
            </a:r>
          </a:p>
          <a:p>
            <a:pPr marL="304235" indent="-304235" defTabSz="768095">
              <a:spcBef>
                <a:spcPts val="700"/>
              </a:spcBef>
              <a:defRPr sz="2016">
                <a:uFill>
                  <a:solidFill>
                    <a:srgbClr val="000000"/>
                  </a:solidFill>
                </a:uFill>
                <a:latin typeface="Calibri"/>
                <a:ea typeface="Calibri"/>
                <a:cs typeface="Calibri"/>
                <a:sym typeface="Calibri"/>
              </a:defRPr>
            </a:pPr>
            <a:r>
              <a:t>Have those who can make “cash” do so—without cracking trust in them</a:t>
            </a:r>
          </a:p>
          <a:p>
            <a:pPr marL="304235" indent="-304235" defTabSz="768095">
              <a:spcBef>
                <a:spcPts val="700"/>
              </a:spcBef>
              <a:defRPr sz="2016">
                <a:uFill>
                  <a:solidFill>
                    <a:srgbClr val="000000"/>
                  </a:solidFill>
                </a:uFill>
                <a:latin typeface="Calibri"/>
                <a:ea typeface="Calibri"/>
                <a:cs typeface="Calibri"/>
                <a:sym typeface="Calibri"/>
              </a:defRPr>
            </a:pPr>
            <a:r>
              <a:t>Have those who can spend—usually government—ramp up their own spending</a:t>
            </a:r>
          </a:p>
          <a:p>
            <a:pPr marL="304235" indent="-304235" defTabSz="768095">
              <a:spcBef>
                <a:spcPts val="700"/>
              </a:spcBef>
              <a:defRPr sz="2016">
                <a:uFill>
                  <a:solidFill>
                    <a:srgbClr val="000000"/>
                  </a:solidFill>
                </a:uFill>
                <a:latin typeface="Calibri"/>
                <a:ea typeface="Calibri"/>
                <a:cs typeface="Calibri"/>
                <a:sym typeface="Calibri"/>
              </a:defRPr>
            </a:pPr>
            <a:r>
              <a:t>Cut wages and prices?</a:t>
            </a:r>
          </a:p>
          <a:p>
            <a:pPr lvl="1" marL="677615" indent="-304235" defTabSz="768095">
              <a:spcBef>
                <a:spcPts val="700"/>
              </a:spcBef>
              <a:defRPr sz="2016">
                <a:uFill>
                  <a:solidFill>
                    <a:srgbClr val="000000"/>
                  </a:solidFill>
                </a:uFill>
                <a:latin typeface="Calibri"/>
                <a:ea typeface="Calibri"/>
                <a:cs typeface="Calibri"/>
                <a:sym typeface="Calibri"/>
              </a:defRPr>
            </a:pPr>
            <a:r>
              <a:t>But the shortage of and demand for cash is often a fear that somebodies are bankrupt, and at lower wages and prices more somebodies are bankrupt</a:t>
            </a:r>
          </a:p>
        </p:txBody>
      </p:sp>
      <p:pic>
        <p:nvPicPr>
          <p:cNvPr id="135" name="unemployment_line_-_Google_Search.png" descr="unemployment_line_-_Google_Search.png"/>
          <p:cNvPicPr>
            <a:picLocks noChangeAspect="1"/>
          </p:cNvPicPr>
          <p:nvPr/>
        </p:nvPicPr>
        <p:blipFill>
          <a:blip r:embed="rId2">
            <a:extLst/>
          </a:blip>
          <a:stretch>
            <a:fillRect/>
          </a:stretch>
        </p:blipFill>
        <p:spPr>
          <a:xfrm>
            <a:off x="4648306" y="1094171"/>
            <a:ext cx="4024249" cy="5244063"/>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General Glut” = “Excess Demand for Cash”"/>
          <p:cNvSpPr txBox="1"/>
          <p:nvPr>
            <p:ph type="title" idx="4294967295"/>
          </p:nvPr>
        </p:nvSpPr>
        <p:spPr>
          <a:xfrm>
            <a:off x="457199" y="-1"/>
            <a:ext cx="8228391" cy="1156080"/>
          </a:xfrm>
          <a:prstGeom prst="rect">
            <a:avLst/>
          </a:prstGeom>
        </p:spPr>
        <p:txBody>
          <a:bodyPr lIns="50800" tIns="50800" rIns="50800" bIns="50800"/>
          <a:lstStyle>
            <a:lvl1pPr defTabSz="250567">
              <a:defRPr sz="3416">
                <a:solidFill>
                  <a:srgbClr val="000080"/>
                </a:solidFill>
              </a:defRPr>
            </a:lvl1pPr>
          </a:lstStyle>
          <a:p>
            <a:pPr/>
            <a:r>
              <a:t>“General Glut” = “Excess Demand for Cash”</a:t>
            </a:r>
          </a:p>
        </p:txBody>
      </p:sp>
      <p:sp>
        <p:nvSpPr>
          <p:cNvPr id="138" name="What determines if there is “too little” cash in an economy?…"/>
          <p:cNvSpPr txBox="1"/>
          <p:nvPr>
            <p:ph type="body" sz="half" idx="4294967295"/>
          </p:nvPr>
        </p:nvSpPr>
        <p:spPr>
          <a:xfrm>
            <a:off x="679141" y="1023139"/>
            <a:ext cx="4117827" cy="5244064"/>
          </a:xfrm>
          <a:prstGeom prst="rect">
            <a:avLst/>
          </a:prstGeom>
        </p:spPr>
        <p:txBody>
          <a:bodyPr lIns="50800" tIns="50800" rIns="50800" bIns="50800" anchor="t"/>
          <a:lstStyle/>
          <a:p>
            <a:pPr marL="336832" indent="-336832" defTabSz="850391">
              <a:spcBef>
                <a:spcPts val="700"/>
              </a:spcBef>
              <a:defRPr sz="2232">
                <a:uFill>
                  <a:solidFill>
                    <a:srgbClr val="000000"/>
                  </a:solidFill>
                </a:uFill>
                <a:latin typeface="Calibri"/>
                <a:ea typeface="Calibri"/>
                <a:cs typeface="Calibri"/>
                <a:sym typeface="Calibri"/>
              </a:defRPr>
            </a:pPr>
            <a:r>
              <a:t>What determines if there is “too little” cash in an economy?</a:t>
            </a:r>
          </a:p>
          <a:p>
            <a:pPr marL="336832" indent="-336832" defTabSz="850391">
              <a:spcBef>
                <a:spcPts val="700"/>
              </a:spcBef>
              <a:defRPr sz="2232">
                <a:uFill>
                  <a:solidFill>
                    <a:srgbClr val="000000"/>
                  </a:solidFill>
                </a:uFill>
                <a:latin typeface="Calibri"/>
                <a:ea typeface="Calibri"/>
                <a:cs typeface="Calibri"/>
                <a:sym typeface="Calibri"/>
              </a:defRPr>
            </a:pPr>
            <a:r>
              <a:t>The economy as a whole is trying to accumulate cash—and so cutting (planned) spending back below (projected) income—whenever…?</a:t>
            </a:r>
          </a:p>
          <a:p>
            <a:pPr marL="336832" indent="-336832" defTabSz="850391">
              <a:spcBef>
                <a:spcPts val="700"/>
              </a:spcBef>
              <a:defRPr sz="2232">
                <a:uFill>
                  <a:solidFill>
                    <a:srgbClr val="000000"/>
                  </a:solidFill>
                </a:uFill>
                <a:latin typeface="Calibri"/>
                <a:ea typeface="Calibri"/>
                <a:cs typeface="Calibri"/>
                <a:sym typeface="Calibri"/>
              </a:defRPr>
            </a:pPr>
            <a:r>
              <a:t>Four sets of actors:</a:t>
            </a:r>
          </a:p>
          <a:p>
            <a:pPr lvl="1" marL="750217" indent="-336832" defTabSz="850391">
              <a:spcBef>
                <a:spcPts val="700"/>
              </a:spcBef>
              <a:defRPr sz="2232">
                <a:uFill>
                  <a:solidFill>
                    <a:srgbClr val="000000"/>
                  </a:solidFill>
                </a:uFill>
                <a:latin typeface="Calibri"/>
                <a:ea typeface="Calibri"/>
                <a:cs typeface="Calibri"/>
                <a:sym typeface="Calibri"/>
              </a:defRPr>
            </a:pPr>
            <a:r>
              <a:t>Households</a:t>
            </a:r>
          </a:p>
          <a:p>
            <a:pPr lvl="1" marL="750217" indent="-336832" defTabSz="850391">
              <a:spcBef>
                <a:spcPts val="700"/>
              </a:spcBef>
              <a:defRPr sz="2232">
                <a:uFill>
                  <a:solidFill>
                    <a:srgbClr val="000000"/>
                  </a:solidFill>
                </a:uFill>
                <a:latin typeface="Calibri"/>
                <a:ea typeface="Calibri"/>
                <a:cs typeface="Calibri"/>
                <a:sym typeface="Calibri"/>
              </a:defRPr>
            </a:pPr>
            <a:r>
              <a:t>Business investment committees</a:t>
            </a:r>
          </a:p>
          <a:p>
            <a:pPr lvl="1" marL="750217" indent="-336832" defTabSz="850391">
              <a:spcBef>
                <a:spcPts val="700"/>
              </a:spcBef>
              <a:defRPr sz="2232">
                <a:uFill>
                  <a:solidFill>
                    <a:srgbClr val="000000"/>
                  </a:solidFill>
                </a:uFill>
                <a:latin typeface="Calibri"/>
                <a:ea typeface="Calibri"/>
                <a:cs typeface="Calibri"/>
                <a:sym typeface="Calibri"/>
              </a:defRPr>
            </a:pPr>
            <a:r>
              <a:t>Foreigners</a:t>
            </a:r>
          </a:p>
          <a:p>
            <a:pPr lvl="1" marL="750217" indent="-336832" defTabSz="850391">
              <a:spcBef>
                <a:spcPts val="700"/>
              </a:spcBef>
              <a:defRPr sz="2232">
                <a:uFill>
                  <a:solidFill>
                    <a:srgbClr val="000000"/>
                  </a:solidFill>
                </a:uFill>
                <a:latin typeface="Calibri"/>
                <a:ea typeface="Calibri"/>
                <a:cs typeface="Calibri"/>
                <a:sym typeface="Calibri"/>
              </a:defRPr>
            </a:pPr>
            <a:r>
              <a:t>The government</a:t>
            </a:r>
          </a:p>
        </p:txBody>
      </p:sp>
      <p:pic>
        <p:nvPicPr>
          <p:cNvPr id="139" name="Image" descr="Image"/>
          <p:cNvPicPr>
            <a:picLocks noChangeAspect="0"/>
          </p:cNvPicPr>
          <p:nvPr/>
        </p:nvPicPr>
        <p:blipFill>
          <a:blip r:embed="rId2">
            <a:extLst/>
          </a:blip>
          <a:stretch>
            <a:fillRect/>
          </a:stretch>
        </p:blipFill>
        <p:spPr>
          <a:xfrm>
            <a:off x="4796968" y="1023139"/>
            <a:ext cx="3888622" cy="5244064"/>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Four Sets of Actors"/>
          <p:cNvSpPr txBox="1"/>
          <p:nvPr>
            <p:ph type="title" idx="4294967295"/>
          </p:nvPr>
        </p:nvSpPr>
        <p:spPr>
          <a:xfrm>
            <a:off x="457199" y="-1"/>
            <a:ext cx="8228391" cy="1156080"/>
          </a:xfrm>
          <a:prstGeom prst="rect">
            <a:avLst/>
          </a:prstGeom>
        </p:spPr>
        <p:txBody>
          <a:bodyPr lIns="50800" tIns="50800" rIns="50800" bIns="50800"/>
          <a:lstStyle>
            <a:lvl1pPr defTabSz="410765">
              <a:defRPr>
                <a:solidFill>
                  <a:srgbClr val="000080"/>
                </a:solidFill>
              </a:defRPr>
            </a:lvl1pPr>
          </a:lstStyle>
          <a:p>
            <a:pPr/>
            <a:r>
              <a:t>Four Sets of Actors</a:t>
            </a:r>
          </a:p>
        </p:txBody>
      </p:sp>
      <p:sp>
        <p:nvSpPr>
          <p:cNvPr id="142" name="Households…"/>
          <p:cNvSpPr txBox="1"/>
          <p:nvPr>
            <p:ph type="body" sz="half" idx="4294967295"/>
          </p:nvPr>
        </p:nvSpPr>
        <p:spPr>
          <a:xfrm>
            <a:off x="679141" y="1156078"/>
            <a:ext cx="4117827" cy="5111125"/>
          </a:xfrm>
          <a:prstGeom prst="rect">
            <a:avLst/>
          </a:prstGeom>
        </p:spPr>
        <p:txBody>
          <a:bodyPr lIns="50800" tIns="50800" rIns="50800" bIns="50800" anchor="t"/>
          <a:lstStyle/>
          <a:p>
            <a:pPr marL="210067" indent="-210067" defTabSz="530351">
              <a:spcBef>
                <a:spcPts val="400"/>
              </a:spcBef>
              <a:defRPr sz="1392">
                <a:uFill>
                  <a:solidFill>
                    <a:srgbClr val="000000"/>
                  </a:solidFill>
                </a:uFill>
                <a:latin typeface="Calibri"/>
                <a:ea typeface="Calibri"/>
                <a:cs typeface="Calibri"/>
                <a:sym typeface="Calibri"/>
              </a:defRPr>
            </a:pPr>
            <a:r>
              <a:t>Households</a:t>
            </a:r>
          </a:p>
          <a:p>
            <a:pPr lvl="1" marL="467877" indent="-210067" defTabSz="530351">
              <a:spcBef>
                <a:spcPts val="400"/>
              </a:spcBef>
              <a:defRPr sz="1392">
                <a:uFill>
                  <a:solidFill>
                    <a:srgbClr val="000000"/>
                  </a:solidFill>
                </a:uFill>
                <a:latin typeface="Calibri"/>
                <a:ea typeface="Calibri"/>
                <a:cs typeface="Calibri"/>
                <a:sym typeface="Calibri"/>
              </a:defRPr>
            </a:pPr>
            <a:r>
              <a:t>Have a view of their </a:t>
            </a:r>
            <a:r>
              <a:rPr i="1"/>
              <a:t>permanent income</a:t>
            </a:r>
            <a:endParaRPr i="1"/>
          </a:p>
          <a:p>
            <a:pPr lvl="1" marL="467877" indent="-210067" defTabSz="530351">
              <a:spcBef>
                <a:spcPts val="400"/>
              </a:spcBef>
              <a:defRPr sz="1392">
                <a:uFill>
                  <a:solidFill>
                    <a:srgbClr val="000000"/>
                  </a:solidFill>
                </a:uFill>
                <a:latin typeface="Calibri"/>
                <a:ea typeface="Calibri"/>
                <a:cs typeface="Calibri"/>
                <a:sym typeface="Calibri"/>
              </a:defRPr>
            </a:pPr>
            <a:r>
              <a:t>Spend a fraction c</a:t>
            </a:r>
            <a:r>
              <a:rPr baseline="-5999"/>
              <a:t>y </a:t>
            </a:r>
            <a:r>
              <a:t>of the gap between their current income Y and their permanent income</a:t>
            </a:r>
          </a:p>
          <a:p>
            <a:pPr lvl="2" marL="725687" indent="-210067" defTabSz="530351">
              <a:spcBef>
                <a:spcPts val="400"/>
              </a:spcBef>
              <a:defRPr sz="1392">
                <a:uFill>
                  <a:solidFill>
                    <a:srgbClr val="000000"/>
                  </a:solidFill>
                </a:uFill>
                <a:latin typeface="Calibri"/>
                <a:ea typeface="Calibri"/>
                <a:cs typeface="Calibri"/>
                <a:sym typeface="Calibri"/>
              </a:defRPr>
            </a:pPr>
            <a:r>
              <a:t>C = c</a:t>
            </a:r>
            <a:r>
              <a:rPr baseline="-5999"/>
              <a:t>0</a:t>
            </a:r>
            <a:r>
              <a:t> + c</a:t>
            </a:r>
            <a:r>
              <a:rPr baseline="-5999"/>
              <a:t>y</a:t>
            </a:r>
            <a:r>
              <a:t> x Y</a:t>
            </a:r>
          </a:p>
          <a:p>
            <a:pPr lvl="1" marL="467877" indent="-210067" defTabSz="530351">
              <a:spcBef>
                <a:spcPts val="400"/>
              </a:spcBef>
              <a:defRPr sz="1392">
                <a:uFill>
                  <a:solidFill>
                    <a:srgbClr val="000000"/>
                  </a:solidFill>
                </a:uFill>
                <a:latin typeface="Calibri"/>
                <a:ea typeface="Calibri"/>
                <a:cs typeface="Calibri"/>
                <a:sym typeface="Calibri"/>
              </a:defRPr>
            </a:pPr>
            <a:r>
              <a:t>Hoard in cash or save by lending to business the rest</a:t>
            </a:r>
          </a:p>
          <a:p>
            <a:pPr marL="210067" indent="-210067" defTabSz="530351">
              <a:spcBef>
                <a:spcPts val="400"/>
              </a:spcBef>
              <a:defRPr sz="1392">
                <a:uFill>
                  <a:solidFill>
                    <a:srgbClr val="000000"/>
                  </a:solidFill>
                </a:uFill>
                <a:latin typeface="Calibri"/>
                <a:ea typeface="Calibri"/>
                <a:cs typeface="Calibri"/>
                <a:sym typeface="Calibri"/>
              </a:defRPr>
            </a:pPr>
            <a:r>
              <a:t>Foreigners: sell us our imports and then decide:</a:t>
            </a:r>
          </a:p>
          <a:p>
            <a:pPr lvl="1" marL="467877" indent="-210067" defTabSz="530351">
              <a:spcBef>
                <a:spcPts val="400"/>
              </a:spcBef>
              <a:defRPr sz="1392">
                <a:uFill>
                  <a:solidFill>
                    <a:srgbClr val="000000"/>
                  </a:solidFill>
                </a:uFill>
                <a:latin typeface="Calibri"/>
                <a:ea typeface="Calibri"/>
                <a:cs typeface="Calibri"/>
                <a:sym typeface="Calibri"/>
              </a:defRPr>
            </a:pPr>
            <a:r>
              <a:t>to spend some on our exports, net amount NX</a:t>
            </a:r>
          </a:p>
          <a:p>
            <a:pPr lvl="1" marL="467877" indent="-210067" defTabSz="530351">
              <a:spcBef>
                <a:spcPts val="400"/>
              </a:spcBef>
              <a:defRPr sz="1392">
                <a:uFill>
                  <a:solidFill>
                    <a:srgbClr val="000000"/>
                  </a:solidFill>
                </a:uFill>
                <a:latin typeface="Calibri"/>
                <a:ea typeface="Calibri"/>
                <a:cs typeface="Calibri"/>
                <a:sym typeface="Calibri"/>
              </a:defRPr>
            </a:pPr>
            <a:r>
              <a:t>to hoard in cash or save by lending to businesses the rest</a:t>
            </a:r>
          </a:p>
          <a:p>
            <a:pPr marL="210067" indent="-210067" defTabSz="530351">
              <a:spcBef>
                <a:spcPts val="400"/>
              </a:spcBef>
              <a:defRPr sz="1392">
                <a:uFill>
                  <a:solidFill>
                    <a:srgbClr val="000000"/>
                  </a:solidFill>
                </a:uFill>
                <a:latin typeface="Calibri"/>
                <a:ea typeface="Calibri"/>
                <a:cs typeface="Calibri"/>
                <a:sym typeface="Calibri"/>
              </a:defRPr>
            </a:pPr>
            <a:r>
              <a:t>The government: spends G</a:t>
            </a:r>
          </a:p>
          <a:p>
            <a:pPr marL="210067" indent="-210067" defTabSz="530351">
              <a:spcBef>
                <a:spcPts val="400"/>
              </a:spcBef>
              <a:defRPr sz="1392">
                <a:uFill>
                  <a:solidFill>
                    <a:srgbClr val="000000"/>
                  </a:solidFill>
                </a:uFill>
                <a:latin typeface="Calibri"/>
                <a:ea typeface="Calibri"/>
                <a:cs typeface="Calibri"/>
                <a:sym typeface="Calibri"/>
              </a:defRPr>
            </a:pPr>
            <a:r>
              <a:t>Business investment committees: decide to borrow and invest I, depending on:</a:t>
            </a:r>
          </a:p>
          <a:p>
            <a:pPr lvl="1" marL="467877" indent="-210067" defTabSz="530351">
              <a:spcBef>
                <a:spcPts val="400"/>
              </a:spcBef>
              <a:defRPr sz="1392">
                <a:uFill>
                  <a:solidFill>
                    <a:srgbClr val="000000"/>
                  </a:solidFill>
                </a:uFill>
                <a:latin typeface="Calibri"/>
                <a:ea typeface="Calibri"/>
                <a:cs typeface="Calibri"/>
                <a:sym typeface="Calibri"/>
              </a:defRPr>
            </a:pPr>
            <a:r>
              <a:t>Spending E—less spending, why invest?</a:t>
            </a:r>
          </a:p>
          <a:p>
            <a:pPr lvl="1" marL="467877" indent="-210067" defTabSz="530351">
              <a:spcBef>
                <a:spcPts val="400"/>
              </a:spcBef>
              <a:defRPr sz="1392">
                <a:uFill>
                  <a:solidFill>
                    <a:srgbClr val="000000"/>
                  </a:solidFill>
                </a:uFill>
                <a:latin typeface="Calibri"/>
                <a:ea typeface="Calibri"/>
                <a:cs typeface="Calibri"/>
                <a:sym typeface="Calibri"/>
              </a:defRPr>
            </a:pPr>
            <a:r>
              <a:t>Their “animal spirits”</a:t>
            </a:r>
          </a:p>
          <a:p>
            <a:pPr lvl="1" marL="467877" indent="-210067" defTabSz="530351">
              <a:spcBef>
                <a:spcPts val="400"/>
              </a:spcBef>
              <a:defRPr sz="1392">
                <a:uFill>
                  <a:solidFill>
                    <a:srgbClr val="000000"/>
                  </a:solidFill>
                </a:uFill>
                <a:latin typeface="Calibri"/>
                <a:ea typeface="Calibri"/>
                <a:cs typeface="Calibri"/>
                <a:sym typeface="Calibri"/>
              </a:defRPr>
            </a:pPr>
            <a:r>
              <a:t>The real interest rate r they must pay to borrow</a:t>
            </a:r>
          </a:p>
        </p:txBody>
      </p:sp>
      <p:pic>
        <p:nvPicPr>
          <p:cNvPr id="143" name="Image" descr="Image"/>
          <p:cNvPicPr>
            <a:picLocks noChangeAspect="0"/>
          </p:cNvPicPr>
          <p:nvPr/>
        </p:nvPicPr>
        <p:blipFill>
          <a:blip r:embed="rId2">
            <a:extLst/>
          </a:blip>
          <a:stretch>
            <a:fillRect/>
          </a:stretch>
        </p:blipFill>
        <p:spPr>
          <a:xfrm>
            <a:off x="4796967" y="1156078"/>
            <a:ext cx="3888623" cy="5111125"/>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he Whole Model"/>
          <p:cNvSpPr txBox="1"/>
          <p:nvPr>
            <p:ph type="title" idx="4294967295"/>
          </p:nvPr>
        </p:nvSpPr>
        <p:spPr>
          <a:xfrm>
            <a:off x="457199" y="-1"/>
            <a:ext cx="8228391" cy="1156080"/>
          </a:xfrm>
          <a:prstGeom prst="rect">
            <a:avLst/>
          </a:prstGeom>
        </p:spPr>
        <p:txBody>
          <a:bodyPr lIns="50800" tIns="50800" rIns="50800" bIns="50800"/>
          <a:lstStyle>
            <a:lvl1pPr defTabSz="410765">
              <a:defRPr>
                <a:solidFill>
                  <a:srgbClr val="000080"/>
                </a:solidFill>
              </a:defRPr>
            </a:lvl1pPr>
          </a:lstStyle>
          <a:p>
            <a:pPr/>
            <a:r>
              <a:t>The Whole Model</a:t>
            </a:r>
          </a:p>
        </p:txBody>
      </p:sp>
      <p:sp>
        <p:nvSpPr>
          <p:cNvPr id="146" name="Y—income…"/>
          <p:cNvSpPr txBox="1"/>
          <p:nvPr>
            <p:ph type="body" sz="half" idx="4294967295"/>
          </p:nvPr>
        </p:nvSpPr>
        <p:spPr>
          <a:xfrm>
            <a:off x="679141" y="1156078"/>
            <a:ext cx="4117827" cy="5111125"/>
          </a:xfrm>
          <a:prstGeom prst="rect">
            <a:avLst/>
          </a:prstGeom>
        </p:spPr>
        <p:txBody>
          <a:bodyPr lIns="50800" tIns="50800" rIns="50800" bIns="50800" anchor="t"/>
          <a:lstStyle/>
          <a:p>
            <a:pPr marL="362185" indent="-362185" defTabSz="914400">
              <a:spcBef>
                <a:spcPts val="800"/>
              </a:spcBef>
              <a:defRPr>
                <a:uFill>
                  <a:solidFill>
                    <a:srgbClr val="000000"/>
                  </a:solidFill>
                </a:uFill>
                <a:latin typeface="Calibri"/>
                <a:ea typeface="Calibri"/>
                <a:cs typeface="Calibri"/>
                <a:sym typeface="Calibri"/>
              </a:defRPr>
            </a:pPr>
            <a:r>
              <a:t>Y—income</a:t>
            </a:r>
          </a:p>
          <a:p>
            <a:pPr marL="362185" indent="-362185" defTabSz="914400">
              <a:spcBef>
                <a:spcPts val="800"/>
              </a:spcBef>
              <a:defRPr>
                <a:uFill>
                  <a:solidFill>
                    <a:srgbClr val="000000"/>
                  </a:solidFill>
                </a:uFill>
                <a:latin typeface="Calibri"/>
                <a:ea typeface="Calibri"/>
                <a:cs typeface="Calibri"/>
                <a:sym typeface="Calibri"/>
              </a:defRPr>
            </a:pPr>
            <a:r>
              <a:t>E—spending</a:t>
            </a:r>
          </a:p>
          <a:p>
            <a:pPr marL="362185" indent="-362185" defTabSz="914400">
              <a:spcBef>
                <a:spcPts val="800"/>
              </a:spcBef>
              <a:defRPr>
                <a:uFill>
                  <a:solidFill>
                    <a:srgbClr val="000000"/>
                  </a:solidFill>
                </a:uFill>
                <a:latin typeface="Calibri"/>
                <a:ea typeface="Calibri"/>
                <a:cs typeface="Calibri"/>
                <a:sym typeface="Calibri"/>
              </a:defRPr>
            </a:pPr>
            <a:r>
              <a:t>E = C + I + NX + G</a:t>
            </a:r>
          </a:p>
          <a:p>
            <a:pPr lvl="1" marL="806685" indent="-362185" defTabSz="914400">
              <a:spcBef>
                <a:spcPts val="800"/>
              </a:spcBef>
              <a:defRPr>
                <a:uFill>
                  <a:solidFill>
                    <a:srgbClr val="000000"/>
                  </a:solidFill>
                </a:uFill>
                <a:latin typeface="Calibri"/>
                <a:ea typeface="Calibri"/>
                <a:cs typeface="Calibri"/>
                <a:sym typeface="Calibri"/>
              </a:defRPr>
            </a:pPr>
            <a:r>
              <a:t>C = c</a:t>
            </a:r>
            <a:r>
              <a:rPr baseline="-5999"/>
              <a:t>0</a:t>
            </a:r>
            <a:r>
              <a:t> + c</a:t>
            </a:r>
            <a:r>
              <a:rPr baseline="-5999"/>
              <a:t>y</a:t>
            </a:r>
            <a:r>
              <a:t> x Y (households)</a:t>
            </a:r>
          </a:p>
          <a:p>
            <a:pPr lvl="1" marL="806685" indent="-362185" defTabSz="914400">
              <a:spcBef>
                <a:spcPts val="800"/>
              </a:spcBef>
              <a:defRPr>
                <a:uFill>
                  <a:solidFill>
                    <a:srgbClr val="000000"/>
                  </a:solidFill>
                </a:uFill>
                <a:latin typeface="Calibri"/>
                <a:ea typeface="Calibri"/>
                <a:cs typeface="Calibri"/>
                <a:sym typeface="Calibri"/>
              </a:defRPr>
            </a:pPr>
            <a:r>
              <a:t>NX (foreigners)</a:t>
            </a:r>
          </a:p>
          <a:p>
            <a:pPr lvl="1" marL="806685" indent="-362185" defTabSz="914400">
              <a:spcBef>
                <a:spcPts val="800"/>
              </a:spcBef>
              <a:defRPr>
                <a:uFill>
                  <a:solidFill>
                    <a:srgbClr val="000000"/>
                  </a:solidFill>
                </a:uFill>
                <a:latin typeface="Calibri"/>
                <a:ea typeface="Calibri"/>
                <a:cs typeface="Calibri"/>
                <a:sym typeface="Calibri"/>
              </a:defRPr>
            </a:pPr>
            <a:r>
              <a:t>G (government)</a:t>
            </a:r>
          </a:p>
          <a:p>
            <a:pPr lvl="1" marL="806685" indent="-362185" defTabSz="914400">
              <a:spcBef>
                <a:spcPts val="800"/>
              </a:spcBef>
              <a:defRPr>
                <a:uFill>
                  <a:solidFill>
                    <a:srgbClr val="000000"/>
                  </a:solidFill>
                </a:uFill>
                <a:latin typeface="Calibri"/>
                <a:ea typeface="Calibri"/>
                <a:cs typeface="Calibri"/>
                <a:sym typeface="Calibri"/>
              </a:defRPr>
            </a:pPr>
            <a:r>
              <a:t>I = I</a:t>
            </a:r>
            <a:r>
              <a:rPr baseline="-5999"/>
              <a:t>0</a:t>
            </a:r>
            <a:r>
              <a:t> - I</a:t>
            </a:r>
            <a:r>
              <a:rPr baseline="-5999"/>
              <a:t>r</a:t>
            </a:r>
            <a:r>
              <a:t> x r (businesses)</a:t>
            </a:r>
          </a:p>
          <a:p>
            <a:pPr marL="362185" indent="-362185" defTabSz="914400">
              <a:spcBef>
                <a:spcPts val="800"/>
              </a:spcBef>
              <a:defRPr>
                <a:uFill>
                  <a:solidFill>
                    <a:srgbClr val="000000"/>
                  </a:solidFill>
                </a:uFill>
                <a:latin typeface="Calibri"/>
                <a:ea typeface="Calibri"/>
                <a:cs typeface="Calibri"/>
                <a:sym typeface="Calibri"/>
              </a:defRPr>
            </a:pPr>
            <a:r>
              <a:t>Central bank (Federal Reserve) </a:t>
            </a:r>
            <a:r>
              <a:rPr i="1"/>
              <a:t>influences</a:t>
            </a:r>
            <a:r>
              <a:t> (does not control) r…</a:t>
            </a:r>
          </a:p>
        </p:txBody>
      </p:sp>
      <p:pic>
        <p:nvPicPr>
          <p:cNvPr id="147" name="Image" descr="Image"/>
          <p:cNvPicPr>
            <a:picLocks noChangeAspect="0"/>
          </p:cNvPicPr>
          <p:nvPr/>
        </p:nvPicPr>
        <p:blipFill>
          <a:blip r:embed="rId2">
            <a:extLst/>
          </a:blip>
          <a:stretch>
            <a:fillRect/>
          </a:stretch>
        </p:blipFill>
        <p:spPr>
          <a:xfrm>
            <a:off x="4796967" y="1156078"/>
            <a:ext cx="3888623" cy="5111125"/>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Expenditure and Income"/>
          <p:cNvSpPr txBox="1"/>
          <p:nvPr>
            <p:ph type="title"/>
          </p:nvPr>
        </p:nvSpPr>
        <p:spPr>
          <a:xfrm>
            <a:off x="669726" y="-1"/>
            <a:ext cx="7804548" cy="1518048"/>
          </a:xfrm>
          <a:prstGeom prst="rect">
            <a:avLst/>
          </a:prstGeom>
        </p:spPr>
        <p:txBody>
          <a:bodyPr/>
          <a:lstStyle>
            <a:lvl1pPr defTabSz="398442">
              <a:defRPr b="1" sz="5238">
                <a:latin typeface="+mn-lt"/>
                <a:ea typeface="+mn-ea"/>
                <a:cs typeface="+mn-cs"/>
                <a:sym typeface="Helvetica"/>
              </a:defRPr>
            </a:lvl1pPr>
          </a:lstStyle>
          <a:p>
            <a:pPr/>
            <a:r>
              <a:t>Expenditure and Income</a:t>
            </a:r>
          </a:p>
        </p:txBody>
      </p:sp>
      <p:sp>
        <p:nvSpPr>
          <p:cNvPr id="150" name="Expenditure…"/>
          <p:cNvSpPr txBox="1"/>
          <p:nvPr>
            <p:ph type="body" sz="half" idx="1"/>
          </p:nvPr>
        </p:nvSpPr>
        <p:spPr>
          <a:xfrm>
            <a:off x="669726" y="1518046"/>
            <a:ext cx="3765486" cy="4732736"/>
          </a:xfrm>
          <a:prstGeom prst="rect">
            <a:avLst/>
          </a:prstGeom>
        </p:spPr>
        <p:txBody>
          <a:bodyPr anchor="t"/>
          <a:lstStyle/>
          <a:p>
            <a:pPr marL="209161" indent="-209161" defTabSz="316289">
              <a:spcBef>
                <a:spcPts val="900"/>
              </a:spcBef>
              <a:defRPr sz="1693"/>
            </a:pPr>
            <a:r>
              <a:t>Expenditure</a:t>
            </a:r>
          </a:p>
          <a:p>
            <a:pPr lvl="1" marL="551426" indent="-209161" defTabSz="316289">
              <a:spcBef>
                <a:spcPts val="900"/>
              </a:spcBef>
              <a:defRPr sz="1693"/>
            </a:pPr>
            <a:r>
              <a:t>E = C + I + NX + G</a:t>
            </a:r>
          </a:p>
          <a:p>
            <a:pPr lvl="1" marL="551426" indent="-209161" defTabSz="316289">
              <a:spcBef>
                <a:spcPts val="900"/>
              </a:spcBef>
              <a:defRPr sz="1693"/>
            </a:pPr>
            <a:r>
              <a:t>E = (c</a:t>
            </a:r>
            <a:r>
              <a:rPr baseline="-5999"/>
              <a:t>0</a:t>
            </a:r>
            <a:r>
              <a:t>+ c</a:t>
            </a:r>
            <a:r>
              <a:rPr baseline="-5999"/>
              <a:t>y</a:t>
            </a:r>
            <a:r>
              <a:t>Y) + (I</a:t>
            </a:r>
            <a:r>
              <a:rPr baseline="-5999"/>
              <a:t>0</a:t>
            </a:r>
            <a:r>
              <a:t>-I</a:t>
            </a:r>
            <a:r>
              <a:rPr baseline="-5999"/>
              <a:t>r</a:t>
            </a:r>
            <a:r>
              <a:t>r) + NX + G </a:t>
            </a:r>
          </a:p>
          <a:p>
            <a:pPr lvl="1" marL="551426" indent="-209161" defTabSz="316289">
              <a:spcBef>
                <a:spcPts val="900"/>
              </a:spcBef>
              <a:defRPr sz="1693"/>
            </a:pPr>
            <a:r>
              <a:t>E = (c</a:t>
            </a:r>
            <a:r>
              <a:rPr baseline="-5999"/>
              <a:t>0</a:t>
            </a:r>
            <a:r>
              <a:t>+I</a:t>
            </a:r>
            <a:r>
              <a:rPr baseline="-5999"/>
              <a:t>0</a:t>
            </a:r>
            <a:r>
              <a:t>+NX+G) + c</a:t>
            </a:r>
            <a:r>
              <a:rPr baseline="-5999"/>
              <a:t>y</a:t>
            </a:r>
            <a:r>
              <a:t>Y - I</a:t>
            </a:r>
            <a:r>
              <a:rPr baseline="-5999"/>
              <a:t>r</a:t>
            </a:r>
            <a:r>
              <a:t>r</a:t>
            </a:r>
          </a:p>
          <a:p>
            <a:pPr lvl="1" marL="551426" indent="-209161" defTabSz="316289">
              <a:spcBef>
                <a:spcPts val="900"/>
              </a:spcBef>
              <a:defRPr sz="1693"/>
            </a:pPr>
            <a:r>
              <a:t>Equilibrium: E = Y</a:t>
            </a:r>
          </a:p>
          <a:p>
            <a:pPr marL="209161" indent="-209161" defTabSz="316289">
              <a:spcBef>
                <a:spcPts val="900"/>
              </a:spcBef>
              <a:defRPr sz="1693"/>
            </a:pPr>
            <a:r>
              <a:t>What happens if planned expenditure E is less than expected income Y?</a:t>
            </a:r>
          </a:p>
          <a:p>
            <a:pPr lvl="1" marL="551426" indent="-209161" defTabSz="316289">
              <a:spcBef>
                <a:spcPts val="900"/>
              </a:spcBef>
              <a:defRPr sz="1693"/>
            </a:pPr>
            <a:r>
              <a:t>People make stuff, expecting to sell it</a:t>
            </a:r>
          </a:p>
          <a:p>
            <a:pPr lvl="1" marL="551426" indent="-209161" defTabSz="316289">
              <a:spcBef>
                <a:spcPts val="900"/>
              </a:spcBef>
              <a:defRPr sz="1693"/>
            </a:pPr>
            <a:r>
              <a:t>It doesn’t sell</a:t>
            </a:r>
          </a:p>
          <a:p>
            <a:pPr lvl="1" marL="551426" indent="-209161" defTabSz="316289">
              <a:spcBef>
                <a:spcPts val="900"/>
              </a:spcBef>
              <a:defRPr sz="1693"/>
            </a:pPr>
            <a:r>
              <a:t>So income comes in lower than people had expected</a:t>
            </a:r>
          </a:p>
          <a:p>
            <a:pPr lvl="1" marL="551426" indent="-209161" defTabSz="316289">
              <a:spcBef>
                <a:spcPts val="900"/>
              </a:spcBef>
              <a:defRPr sz="1693"/>
            </a:pPr>
            <a:r>
              <a:t>What happens next?</a:t>
            </a:r>
          </a:p>
        </p:txBody>
      </p:sp>
      <p:pic>
        <p:nvPicPr>
          <p:cNvPr id="151" name="20140317_IE_Framework_Examples_key.jpg" descr="20140317_IE_Framework_Examples_key.jpg"/>
          <p:cNvPicPr>
            <a:picLocks noChangeAspect="0"/>
          </p:cNvPicPr>
          <p:nvPr/>
        </p:nvPicPr>
        <p:blipFill>
          <a:blip r:embed="rId2">
            <a:extLst/>
          </a:blip>
          <a:stretch>
            <a:fillRect/>
          </a:stretch>
        </p:blipFill>
        <p:spPr>
          <a:xfrm>
            <a:off x="4435211" y="1523999"/>
            <a:ext cx="4039063" cy="472678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263895">
              <a:defRPr sz="2262">
                <a:uFill>
                  <a:solidFill>
                    <a:srgbClr val="000000"/>
                  </a:solidFill>
                </a:uFill>
              </a:defRPr>
            </a:pPr>
            <a:r>
              <a:t>U.C. Berkeley: Economics 115: Spring 2020</a:t>
            </a:r>
            <a:r>
              <a:rPr sz="3978">
                <a:latin typeface="Calibri"/>
                <a:ea typeface="Calibri"/>
                <a:cs typeface="Calibri"/>
                <a:sym typeface="Calibri"/>
              </a:rPr>
              <a:t> </a:t>
            </a:r>
            <a:endParaRPr sz="3978"/>
          </a:p>
          <a:p>
            <a:pPr defTabSz="263895">
              <a:defRPr sz="3432">
                <a:uFill>
                  <a:solidFill>
                    <a:srgbClr val="000000"/>
                  </a:solidFill>
                </a:uFill>
                <a:latin typeface="Calibri"/>
                <a:ea typeface="Calibri"/>
                <a:cs typeface="Calibri"/>
                <a:sym typeface="Calibri"/>
              </a:defRPr>
            </a:pPr>
            <a:r>
              <a:t>20th Century Economic History: Lecture 6: Macroeconomic for Beginners/Roaring Twenties/Understanding the Great Depression</a:t>
            </a:r>
          </a:p>
        </p:txBody>
      </p:sp>
      <p:sp>
        <p:nvSpPr>
          <p:cNvPr id="85"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402336">
              <a:spcBef>
                <a:spcPts val="1000"/>
              </a:spcBef>
              <a:buSzTx/>
              <a:buFont typeface="Arial"/>
              <a:buNone/>
              <a:defRPr b="1" sz="3100">
                <a:uFill>
                  <a:solidFill>
                    <a:srgbClr val="000000"/>
                  </a:solidFill>
                </a:uFill>
                <a:latin typeface="+mn-lt"/>
                <a:ea typeface="+mn-ea"/>
                <a:cs typeface="+mn-cs"/>
                <a:sym typeface="Helvetica"/>
              </a:defRPr>
            </a:pPr>
          </a:p>
          <a:p>
            <a:pPr marL="0" indent="0" algn="ctr" defTabSz="402336">
              <a:spcBef>
                <a:spcPts val="1000"/>
              </a:spcBef>
              <a:buSzTx/>
              <a:buFont typeface="Arial"/>
              <a:buNone/>
              <a:defRPr b="1" sz="3100">
                <a:uFill>
                  <a:solidFill>
                    <a:srgbClr val="000000"/>
                  </a:solidFill>
                </a:uFill>
                <a:latin typeface="+mn-lt"/>
                <a:ea typeface="+mn-ea"/>
                <a:cs typeface="+mn-cs"/>
                <a:sym typeface="Helvetica"/>
              </a:defRPr>
            </a:pPr>
            <a:r>
              <a:t>Brad DeLong</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Department of Economics and Blum Center, U.C. Berkeley; and WCEG</a:t>
            </a:r>
          </a:p>
          <a:p>
            <a:pPr marL="0" indent="0" algn="ctr" defTabSz="402336">
              <a:spcBef>
                <a:spcPts val="1000"/>
              </a:spcBef>
              <a:buSzTx/>
              <a:buFont typeface="Arial"/>
              <a:buNone/>
              <a:defRPr sz="2100"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last revised: 2020-02-12</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for delivery: W 2020-02-12 17:00 HMMB390</a:t>
            </a:r>
          </a:p>
          <a:p>
            <a:pPr marL="0" indent="0" algn="ctr" defTabSz="402336">
              <a:spcBef>
                <a:spcPts val="1000"/>
              </a:spcBef>
              <a:buSzTx/>
              <a:buFont typeface="Arial"/>
              <a:buNone/>
              <a:defRPr sz="1400">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402336">
              <a:spcBef>
                <a:spcPts val="0"/>
              </a:spcBef>
              <a:buSzTx/>
              <a:buFont typeface="Arial"/>
              <a:buNone/>
              <a:defRPr sz="1200">
                <a:uFill>
                  <a:solidFill>
                    <a:srgbClr val="000000"/>
                  </a:solidFill>
                </a:uFill>
                <a:latin typeface="+mn-lt"/>
                <a:ea typeface="+mn-ea"/>
                <a:cs typeface="+mn-cs"/>
                <a:sym typeface="Helvetica"/>
              </a:defRPr>
            </a:pPr>
            <a:r>
              <a:rPr sz="1400"/>
              <a:t>&lt;</a:t>
            </a:r>
            <a:r>
              <a:rPr u="sng">
                <a:solidFill>
                  <a:srgbClr val="0000FF"/>
                </a:solidFill>
                <a:uFill>
                  <a:solidFill>
                    <a:srgbClr val="0000FF"/>
                  </a:solidFill>
                </a:uFill>
                <a:hlinkClick r:id="rId4" invalidUrl="" action="" tgtFrame="" tooltip="" history="1" highlightClick="0" endSnd="0"/>
              </a:rPr>
              <a:t>https://github.com/braddelong/public-files/blob/master/econ-115-lecture-6.pptx</a:t>
            </a:r>
            <a:r>
              <a:rPr sz="1400"/>
              <a:t> &gt;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To Your i&gt;Clickers…"/>
          <p:cNvSpPr txBox="1"/>
          <p:nvPr>
            <p:ph type="title" idx="4294967295"/>
          </p:nvPr>
        </p:nvSpPr>
        <p:spPr>
          <a:xfrm>
            <a:off x="527274" y="74915"/>
            <a:ext cx="8229602" cy="1509713"/>
          </a:xfrm>
          <a:prstGeom prst="rect">
            <a:avLst/>
          </a:prstGeom>
        </p:spPr>
        <p:txBody>
          <a:bodyPr lIns="50800" tIns="50800" rIns="50800" bIns="50800"/>
          <a:lstStyle>
            <a:lvl1pPr marL="39687" indent="-39687" defTabSz="914400">
              <a:defRPr sz="4200">
                <a:solidFill>
                  <a:srgbClr val="000000"/>
                </a:solidFill>
                <a:uFill>
                  <a:solidFill>
                    <a:srgbClr val="000000"/>
                  </a:solidFill>
                </a:uFill>
                <a:latin typeface="Calibri"/>
                <a:ea typeface="Calibri"/>
                <a:cs typeface="Calibri"/>
                <a:sym typeface="Calibri"/>
              </a:defRPr>
            </a:lvl1pPr>
          </a:lstStyle>
          <a:p>
            <a:pPr/>
            <a:r>
              <a:t>To Your i&gt;Clickers…</a:t>
            </a:r>
          </a:p>
        </p:txBody>
      </p:sp>
      <p:sp>
        <p:nvSpPr>
          <p:cNvPr id="154" name="Intel spends $6B to build a 14nm Fab 42 Manufacturing Facility…"/>
          <p:cNvSpPr txBox="1"/>
          <p:nvPr>
            <p:ph type="body" idx="4294967295"/>
          </p:nvPr>
        </p:nvSpPr>
        <p:spPr>
          <a:xfrm>
            <a:off x="527274" y="1584627"/>
            <a:ext cx="8229602" cy="4784859"/>
          </a:xfrm>
          <a:prstGeom prst="rect">
            <a:avLst/>
          </a:prstGeom>
        </p:spPr>
        <p:txBody>
          <a:bodyPr lIns="50800" tIns="50800" rIns="50800" bIns="50800" anchor="t"/>
          <a:lstStyle/>
          <a:p>
            <a:pPr marL="361156" indent="-321468" defTabSz="914400">
              <a:spcBef>
                <a:spcPts val="800"/>
              </a:spcBef>
              <a:buClr>
                <a:srgbClr val="000000"/>
              </a:buClr>
              <a:buSzPct val="100000"/>
              <a:buFont typeface="Arial"/>
              <a:defRPr sz="3000">
                <a:uFill>
                  <a:solidFill>
                    <a:srgbClr val="000000"/>
                  </a:solidFill>
                </a:uFill>
                <a:latin typeface="Calibri"/>
                <a:ea typeface="Calibri"/>
                <a:cs typeface="Calibri"/>
                <a:sym typeface="Calibri"/>
              </a:defRPr>
            </a:pPr>
            <a:r>
              <a:t>Intel spends $6B to build a 14nm Fab 42 Manufacturing Facility</a:t>
            </a:r>
          </a:p>
          <a:p>
            <a:pPr lvl="1" marL="1136315" indent="-501315" defTabSz="914400">
              <a:spcBef>
                <a:spcPts val="800"/>
              </a:spcBef>
              <a:buSzPct val="100000"/>
              <a:buAutoNum type="alphaUcPeriod" startAt="1"/>
              <a:defRPr sz="3000">
                <a:uFill>
                  <a:solidFill>
                    <a:srgbClr val="000000"/>
                  </a:solidFill>
                </a:uFill>
                <a:latin typeface="Calibri"/>
                <a:ea typeface="Calibri"/>
                <a:cs typeface="Calibri"/>
                <a:sym typeface="Calibri"/>
              </a:defRPr>
            </a:pPr>
            <a:r>
              <a:t>Definitely in GDP</a:t>
            </a:r>
          </a:p>
          <a:p>
            <a:pPr lvl="1" marL="1136315" indent="-501315" defTabSz="914400">
              <a:spcBef>
                <a:spcPts val="800"/>
              </a:spcBef>
              <a:buSzPct val="100000"/>
              <a:buAutoNum type="alphaUcPeriod" startAt="1"/>
              <a:defRPr sz="3000">
                <a:uFill>
                  <a:solidFill>
                    <a:srgbClr val="000000"/>
                  </a:solidFill>
                </a:uFill>
                <a:latin typeface="Calibri"/>
                <a:ea typeface="Calibri"/>
                <a:cs typeface="Calibri"/>
                <a:sym typeface="Calibri"/>
              </a:defRPr>
            </a:pPr>
            <a:r>
              <a:t>Definitely not in GDP</a:t>
            </a:r>
          </a:p>
          <a:p>
            <a:pPr lvl="1" marL="1136315" indent="-501315" defTabSz="914400">
              <a:spcBef>
                <a:spcPts val="800"/>
              </a:spcBef>
              <a:buSzPct val="100000"/>
              <a:buAutoNum type="alphaUcPeriod" startAt="1"/>
              <a:defRPr sz="3000">
                <a:uFill>
                  <a:solidFill>
                    <a:srgbClr val="000000"/>
                  </a:solidFill>
                </a:uFill>
                <a:latin typeface="Calibri"/>
                <a:ea typeface="Calibri"/>
                <a:cs typeface="Calibri"/>
                <a:sym typeface="Calibri"/>
              </a:defRPr>
            </a:pPr>
            <a:r>
              <a:t>It could go either way—there is a hole in the classification system here</a:t>
            </a:r>
          </a:p>
          <a:p>
            <a:pPr lvl="1" marL="1136315" indent="-501315" defTabSz="914400">
              <a:spcBef>
                <a:spcPts val="800"/>
              </a:spcBef>
              <a:buSzPct val="100000"/>
              <a:buAutoNum type="alphaUcPeriod" startAt="1"/>
              <a:defRPr sz="3000">
                <a:uFill>
                  <a:solidFill>
                    <a:srgbClr val="000000"/>
                  </a:solidFill>
                </a:uFill>
                <a:latin typeface="Calibri"/>
                <a:ea typeface="Calibri"/>
                <a:cs typeface="Calibri"/>
                <a:sym typeface="Calibri"/>
              </a:defRPr>
            </a:pPr>
            <a:r>
              <a:t>Not sure</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To Your i&gt;Clickers…"/>
          <p:cNvSpPr txBox="1"/>
          <p:nvPr>
            <p:ph type="title" idx="4294967295"/>
          </p:nvPr>
        </p:nvSpPr>
        <p:spPr>
          <a:xfrm>
            <a:off x="527274" y="74915"/>
            <a:ext cx="8229602" cy="1509713"/>
          </a:xfrm>
          <a:prstGeom prst="rect">
            <a:avLst/>
          </a:prstGeom>
        </p:spPr>
        <p:txBody>
          <a:bodyPr lIns="50800" tIns="50800" rIns="50800" bIns="50800"/>
          <a:lstStyle>
            <a:lvl1pPr marL="39687" indent="-39687" defTabSz="914400">
              <a:defRPr sz="4200">
                <a:solidFill>
                  <a:srgbClr val="000000"/>
                </a:solidFill>
                <a:uFill>
                  <a:solidFill>
                    <a:srgbClr val="000000"/>
                  </a:solidFill>
                </a:uFill>
                <a:latin typeface="Calibri"/>
                <a:ea typeface="Calibri"/>
                <a:cs typeface="Calibri"/>
                <a:sym typeface="Calibri"/>
              </a:defRPr>
            </a:lvl1pPr>
          </a:lstStyle>
          <a:p>
            <a:pPr/>
            <a:r>
              <a:t>To Your i&gt;Clickers…</a:t>
            </a:r>
          </a:p>
        </p:txBody>
      </p:sp>
      <p:sp>
        <p:nvSpPr>
          <p:cNvPr id="157" name="We have our very simple toy model of the macroeconomy…"/>
          <p:cNvSpPr txBox="1"/>
          <p:nvPr>
            <p:ph type="body" idx="4294967295"/>
          </p:nvPr>
        </p:nvSpPr>
        <p:spPr>
          <a:xfrm>
            <a:off x="527274" y="1584627"/>
            <a:ext cx="8229602" cy="4784859"/>
          </a:xfrm>
          <a:prstGeom prst="rect">
            <a:avLst/>
          </a:prstGeom>
        </p:spPr>
        <p:txBody>
          <a:bodyPr lIns="50800" tIns="50800" rIns="50800" bIns="50800" anchor="t"/>
          <a:lstStyle/>
          <a:p>
            <a:pPr marL="256420" indent="-228242" defTabSz="649223">
              <a:spcBef>
                <a:spcPts val="500"/>
              </a:spcBef>
              <a:buClr>
                <a:srgbClr val="000000"/>
              </a:buClr>
              <a:buSzPct val="100000"/>
              <a:buFont typeface="Arial"/>
              <a:defRPr sz="2130">
                <a:uFill>
                  <a:solidFill>
                    <a:srgbClr val="000000"/>
                  </a:solidFill>
                </a:uFill>
                <a:latin typeface="Calibri"/>
                <a:ea typeface="Calibri"/>
                <a:cs typeface="Calibri"/>
                <a:sym typeface="Calibri"/>
              </a:defRPr>
            </a:pPr>
            <a:r>
              <a:t>We have our very simple toy model of the macroeconomy</a:t>
            </a:r>
          </a:p>
          <a:p>
            <a:pPr lvl="1" marL="544964" indent="-228242" defTabSz="649223">
              <a:spcBef>
                <a:spcPts val="500"/>
              </a:spcBef>
              <a:buClr>
                <a:srgbClr val="000000"/>
              </a:buClr>
              <a:buSzPct val="100000"/>
              <a:buFont typeface="Arial"/>
              <a:defRPr sz="2130">
                <a:uFill>
                  <a:solidFill>
                    <a:srgbClr val="000000"/>
                  </a:solidFill>
                </a:uFill>
                <a:latin typeface="Calibri"/>
                <a:ea typeface="Calibri"/>
                <a:cs typeface="Calibri"/>
                <a:sym typeface="Calibri"/>
              </a:defRPr>
            </a:pPr>
            <a:r>
              <a:t>Y = E (equilibrium condition); c</a:t>
            </a:r>
            <a:r>
              <a:rPr baseline="-5999"/>
              <a:t>0</a:t>
            </a:r>
            <a:r>
              <a:t>, I, G, NX determined by consumer confidence, by business investment committees and bank loan officers, and by foreigners; C = c</a:t>
            </a:r>
            <a:r>
              <a:rPr baseline="-5999"/>
              <a:t>0</a:t>
            </a:r>
            <a:r>
              <a:t> + c</a:t>
            </a:r>
            <a:r>
              <a:rPr baseline="-5999"/>
              <a:t>y</a:t>
            </a:r>
            <a:r>
              <a:t> x Y, E = C + I + NX + G…</a:t>
            </a:r>
          </a:p>
          <a:p>
            <a:pPr marL="192863" indent="-192863" defTabSz="291643">
              <a:spcBef>
                <a:spcPts val="2000"/>
              </a:spcBef>
              <a:defRPr b="1" sz="1562">
                <a:latin typeface="+mn-lt"/>
                <a:ea typeface="+mn-ea"/>
                <a:cs typeface="+mn-cs"/>
                <a:sym typeface="Helvetica"/>
              </a:defRPr>
            </a:pPr>
            <a:r>
              <a:t>Y = μ[(c</a:t>
            </a:r>
            <a:r>
              <a:rPr baseline="-5999"/>
              <a:t>0</a:t>
            </a:r>
            <a:r>
              <a:t> + I + NX) + G]</a:t>
            </a:r>
          </a:p>
          <a:p>
            <a:pPr marL="256420" indent="-228242" defTabSz="649223">
              <a:spcBef>
                <a:spcPts val="500"/>
              </a:spcBef>
              <a:buClr>
                <a:srgbClr val="000000"/>
              </a:buClr>
              <a:buSzPct val="100000"/>
              <a:buFont typeface="Arial"/>
              <a:defRPr sz="2130">
                <a:uFill>
                  <a:solidFill>
                    <a:srgbClr val="000000"/>
                  </a:solidFill>
                </a:uFill>
                <a:latin typeface="Calibri"/>
                <a:ea typeface="Calibri"/>
                <a:cs typeface="Calibri"/>
                <a:sym typeface="Calibri"/>
              </a:defRPr>
            </a:pPr>
            <a:r>
              <a:t>Suppose c</a:t>
            </a:r>
            <a:r>
              <a:rPr baseline="-5999"/>
              <a:t>0 </a:t>
            </a:r>
            <a:r>
              <a:t>+ I + NX = $4T, suppose the multiplier μ is 3. Suppose G = $2T, what is GDP Y? </a:t>
            </a:r>
          </a:p>
          <a:p>
            <a:pPr lvl="1" marL="806784" indent="-355934" defTabSz="649223">
              <a:spcBef>
                <a:spcPts val="500"/>
              </a:spcBef>
              <a:buSzPct val="100000"/>
              <a:buAutoNum type="alphaUcPeriod" startAt="1"/>
              <a:defRPr sz="2130">
                <a:uFill>
                  <a:solidFill>
                    <a:srgbClr val="000000"/>
                  </a:solidFill>
                </a:uFill>
                <a:latin typeface="Calibri"/>
                <a:ea typeface="Calibri"/>
                <a:cs typeface="Calibri"/>
                <a:sym typeface="Calibri"/>
              </a:defRPr>
            </a:pPr>
            <a:r>
              <a:t>$18T</a:t>
            </a:r>
          </a:p>
          <a:p>
            <a:pPr lvl="1" marL="806784" indent="-355934" defTabSz="649223">
              <a:spcBef>
                <a:spcPts val="500"/>
              </a:spcBef>
              <a:buSzPct val="100000"/>
              <a:buAutoNum type="alphaUcPeriod" startAt="1"/>
              <a:defRPr sz="2130">
                <a:uFill>
                  <a:solidFill>
                    <a:srgbClr val="000000"/>
                  </a:solidFill>
                </a:uFill>
                <a:latin typeface="Calibri"/>
                <a:ea typeface="Calibri"/>
                <a:cs typeface="Calibri"/>
                <a:sym typeface="Calibri"/>
              </a:defRPr>
            </a:pPr>
            <a:r>
              <a:t>$12T</a:t>
            </a:r>
          </a:p>
          <a:p>
            <a:pPr lvl="1" marL="806784" indent="-355934" defTabSz="649223">
              <a:spcBef>
                <a:spcPts val="500"/>
              </a:spcBef>
              <a:buSzPct val="100000"/>
              <a:buAutoNum type="alphaUcPeriod" startAt="1"/>
              <a:defRPr sz="2130">
                <a:uFill>
                  <a:solidFill>
                    <a:srgbClr val="000000"/>
                  </a:solidFill>
                </a:uFill>
                <a:latin typeface="Calibri"/>
                <a:ea typeface="Calibri"/>
                <a:cs typeface="Calibri"/>
                <a:sym typeface="Calibri"/>
              </a:defRPr>
            </a:pPr>
            <a:r>
              <a:t>$6T</a:t>
            </a:r>
          </a:p>
          <a:p>
            <a:pPr lvl="1" marL="806784" indent="-355934" defTabSz="649223">
              <a:spcBef>
                <a:spcPts val="500"/>
              </a:spcBef>
              <a:buSzPct val="100000"/>
              <a:buAutoNum type="alphaUcPeriod" startAt="1"/>
              <a:defRPr sz="2130">
                <a:uFill>
                  <a:solidFill>
                    <a:srgbClr val="000000"/>
                  </a:solidFill>
                </a:uFill>
                <a:latin typeface="Calibri"/>
                <a:ea typeface="Calibri"/>
                <a:cs typeface="Calibri"/>
                <a:sym typeface="Calibri"/>
              </a:defRPr>
            </a:pPr>
            <a:r>
              <a:t>$9T</a:t>
            </a:r>
          </a:p>
          <a:p>
            <a:pPr lvl="1" marL="806784" indent="-355934" defTabSz="649223">
              <a:spcBef>
                <a:spcPts val="500"/>
              </a:spcBef>
              <a:buSzPct val="100000"/>
              <a:buAutoNum type="alphaUcPeriod" startAt="1"/>
              <a:defRPr sz="2130">
                <a:uFill>
                  <a:solidFill>
                    <a:srgbClr val="000000"/>
                  </a:solidFill>
                </a:uFill>
                <a:latin typeface="Calibri"/>
                <a:ea typeface="Calibri"/>
                <a:cs typeface="Calibri"/>
                <a:sym typeface="Calibri"/>
              </a:defRPr>
            </a:pPr>
            <a:r>
              <a:t>None of the Above</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Expenditure and Income II"/>
          <p:cNvSpPr txBox="1"/>
          <p:nvPr>
            <p:ph type="title"/>
          </p:nvPr>
        </p:nvSpPr>
        <p:spPr>
          <a:prstGeom prst="rect">
            <a:avLst/>
          </a:prstGeom>
        </p:spPr>
        <p:txBody>
          <a:bodyPr/>
          <a:lstStyle>
            <a:lvl1pPr defTabSz="369689">
              <a:defRPr b="1" sz="4860">
                <a:latin typeface="+mn-lt"/>
                <a:ea typeface="+mn-ea"/>
                <a:cs typeface="+mn-cs"/>
                <a:sym typeface="Helvetica"/>
              </a:defRPr>
            </a:lvl1pPr>
          </a:lstStyle>
          <a:p>
            <a:pPr/>
            <a:r>
              <a:t>Expenditure and Income II</a:t>
            </a:r>
          </a:p>
        </p:txBody>
      </p:sp>
      <p:sp>
        <p:nvSpPr>
          <p:cNvPr id="160" name="Y = μ(c0 + I0 + NX) - μIrr + μG…"/>
          <p:cNvSpPr txBox="1"/>
          <p:nvPr>
            <p:ph type="body" sz="half" idx="1"/>
          </p:nvPr>
        </p:nvSpPr>
        <p:spPr>
          <a:xfrm>
            <a:off x="669726" y="1830585"/>
            <a:ext cx="3970751" cy="4420197"/>
          </a:xfrm>
          <a:prstGeom prst="rect">
            <a:avLst/>
          </a:prstGeom>
        </p:spPr>
        <p:txBody>
          <a:bodyPr anchor="t"/>
          <a:lstStyle/>
          <a:p>
            <a:pPr marL="263489" indent="-263489" defTabSz="398442">
              <a:spcBef>
                <a:spcPts val="2800"/>
              </a:spcBef>
              <a:defRPr sz="2134"/>
            </a:pPr>
            <a:r>
              <a:t>Y = μ(c</a:t>
            </a:r>
            <a:r>
              <a:rPr baseline="-5999"/>
              <a:t>0</a:t>
            </a:r>
            <a:r>
              <a:t> + I</a:t>
            </a:r>
            <a:r>
              <a:rPr baseline="-5999"/>
              <a:t>0</a:t>
            </a:r>
            <a:r>
              <a:t> + NX) - μI</a:t>
            </a:r>
            <a:r>
              <a:rPr baseline="-5999"/>
              <a:t>r</a:t>
            </a:r>
            <a:r>
              <a:t>r + μG</a:t>
            </a:r>
          </a:p>
          <a:p>
            <a:pPr marL="263489" indent="-263489" defTabSz="398442">
              <a:spcBef>
                <a:spcPts val="2800"/>
              </a:spcBef>
              <a:defRPr sz="2134"/>
            </a:pPr>
            <a:r>
              <a:t>Know the multiplier</a:t>
            </a:r>
          </a:p>
          <a:p>
            <a:pPr marL="263489" indent="-263489" defTabSz="398442">
              <a:spcBef>
                <a:spcPts val="2800"/>
              </a:spcBef>
              <a:defRPr sz="2134"/>
            </a:pPr>
            <a:r>
              <a:t>Track what happens to consumers’ expectations, business animal spirits, net exports, government purchases, and the interest rate r</a:t>
            </a:r>
          </a:p>
          <a:p>
            <a:pPr marL="263489" indent="-263489" defTabSz="398442">
              <a:spcBef>
                <a:spcPts val="2800"/>
              </a:spcBef>
              <a:defRPr sz="2134"/>
            </a:pPr>
            <a:r>
              <a:t>And you can track the economy</a:t>
            </a:r>
          </a:p>
        </p:txBody>
      </p:sp>
      <p:pic>
        <p:nvPicPr>
          <p:cNvPr id="161" name="Preview_of_“Untitled_2”.jpg" descr="Preview_of_“Untitled_2”.jpg"/>
          <p:cNvPicPr>
            <a:picLocks noChangeAspect="0"/>
          </p:cNvPicPr>
          <p:nvPr/>
        </p:nvPicPr>
        <p:blipFill>
          <a:blip r:embed="rId2">
            <a:extLst/>
          </a:blip>
          <a:stretch>
            <a:fillRect/>
          </a:stretch>
        </p:blipFill>
        <p:spPr>
          <a:xfrm>
            <a:off x="4571194" y="1524000"/>
            <a:ext cx="4071652" cy="282809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Catch Our Breath…"/>
          <p:cNvSpPr txBox="1"/>
          <p:nvPr>
            <p:ph type="title"/>
          </p:nvPr>
        </p:nvSpPr>
        <p:spPr>
          <a:xfrm>
            <a:off x="669726" y="312539"/>
            <a:ext cx="7804548" cy="892969"/>
          </a:xfrm>
          <a:prstGeom prst="rect">
            <a:avLst/>
          </a:prstGeom>
        </p:spPr>
        <p:txBody>
          <a:bodyPr/>
          <a:lstStyle>
            <a:lvl1pPr defTabSz="438911">
              <a:defRPr sz="5376"/>
            </a:lvl1pPr>
          </a:lstStyle>
          <a:p>
            <a:pPr/>
            <a:r>
              <a:t>Catch Our Breath…</a:t>
            </a:r>
          </a:p>
        </p:txBody>
      </p:sp>
      <p:sp>
        <p:nvSpPr>
          <p:cNvPr id="164" name="Comments?…"/>
          <p:cNvSpPr txBox="1"/>
          <p:nvPr>
            <p:ph type="body" sz="half" idx="1"/>
          </p:nvPr>
        </p:nvSpPr>
        <p:spPr>
          <a:xfrm>
            <a:off x="669726" y="1205507"/>
            <a:ext cx="3301808" cy="4911329"/>
          </a:xfrm>
          <a:prstGeom prst="rect">
            <a:avLst/>
          </a:prstGeom>
        </p:spPr>
        <p:txBody>
          <a:bodyPr anchor="t"/>
          <a:lstStyle/>
          <a:p>
            <a:pPr>
              <a:spcBef>
                <a:spcPts val="800"/>
              </a:spcBef>
            </a:pPr>
            <a:r>
              <a:t>Comments?</a:t>
            </a:r>
          </a:p>
          <a:p>
            <a:pPr>
              <a:spcBef>
                <a:spcPts val="800"/>
              </a:spcBef>
            </a:pPr>
            <a:r>
              <a:t>Questions?</a:t>
            </a:r>
          </a:p>
        </p:txBody>
      </p:sp>
      <p:pic>
        <p:nvPicPr>
          <p:cNvPr id="165" name="image1.tif" descr="image1.tif"/>
          <p:cNvPicPr>
            <a:picLocks noChangeAspect="1"/>
          </p:cNvPicPr>
          <p:nvPr/>
        </p:nvPicPr>
        <p:blipFill>
          <a:blip r:embed="rId2">
            <a:extLst/>
          </a:blip>
          <a:stretch>
            <a:fillRect/>
          </a:stretch>
        </p:blipFill>
        <p:spPr>
          <a:xfrm>
            <a:off x="3971533" y="1205507"/>
            <a:ext cx="4502741" cy="4459195"/>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Review: The View from 3000: Themes and Big Ideas"/>
          <p:cNvSpPr txBox="1"/>
          <p:nvPr>
            <p:ph type="title" idx="4294967295"/>
          </p:nvPr>
        </p:nvSpPr>
        <p:spPr>
          <a:xfrm>
            <a:off x="457199" y="-1"/>
            <a:ext cx="8234348" cy="1094173"/>
          </a:xfrm>
          <a:prstGeom prst="rect">
            <a:avLst/>
          </a:prstGeom>
        </p:spPr>
        <p:txBody>
          <a:bodyPr lIns="50800" tIns="50800" rIns="50800" bIns="50800"/>
          <a:lstStyle/>
          <a:p>
            <a:pPr lvl="1" defTabSz="238244">
              <a:defRPr sz="3248"/>
            </a:pPr>
            <a:r>
              <a:t>Review: The View from 3000: Themes and Big Ideas</a:t>
            </a:r>
          </a:p>
        </p:txBody>
      </p:sp>
      <p:sp>
        <p:nvSpPr>
          <p:cNvPr id="168" name="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over the course of 1870-2016, spring……"/>
          <p:cNvSpPr txBox="1"/>
          <p:nvPr/>
        </p:nvSpPr>
        <p:spPr>
          <a:xfrm>
            <a:off x="115263" y="1094171"/>
            <a:ext cx="8913474" cy="508498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defTabSz="379474">
              <a:spcBef>
                <a:spcPts val="900"/>
              </a:spcBef>
              <a:buFont typeface="Arial"/>
              <a:defRPr b="1" sz="1900">
                <a:latin typeface="+mn-lt"/>
                <a:ea typeface="+mn-ea"/>
                <a:cs typeface="+mn-cs"/>
                <a:sym typeface="Helvetica"/>
              </a:defRPr>
            </a:pPr>
            <a:r>
              <a:t>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over the course of 1870-2016, spring…</a:t>
            </a:r>
          </a:p>
          <a:p>
            <a:pPr marL="199724" indent="-199724" defTabSz="379474">
              <a:spcBef>
                <a:spcPts val="900"/>
              </a:spcBef>
              <a:buSzPct val="100000"/>
              <a:buChar char="•"/>
              <a:defRPr sz="1900">
                <a:latin typeface="Times New Roman"/>
                <a:ea typeface="Times New Roman"/>
                <a:cs typeface="Times New Roman"/>
                <a:sym typeface="Times New Roman"/>
              </a:defRPr>
            </a:pPr>
            <a:r>
              <a:t>History was economic…</a:t>
            </a:r>
          </a:p>
          <a:p>
            <a:pPr marL="199724" indent="-199724" defTabSz="379474">
              <a:spcBef>
                <a:spcPts val="900"/>
              </a:spcBef>
              <a:buSzPct val="100000"/>
              <a:buChar char="•"/>
              <a:defRPr sz="1900">
                <a:latin typeface="Times New Roman"/>
                <a:ea typeface="Times New Roman"/>
                <a:cs typeface="Times New Roman"/>
                <a:sym typeface="Times New Roman"/>
              </a:defRPr>
            </a:pPr>
            <a:r>
              <a:t>Explosion of wealth…</a:t>
            </a:r>
          </a:p>
          <a:p>
            <a:pPr marL="199724" indent="-199724" defTabSz="379474">
              <a:spcBef>
                <a:spcPts val="900"/>
              </a:spcBef>
              <a:buSzPct val="100000"/>
              <a:buChar char="•"/>
              <a:defRPr sz="1900">
                <a:latin typeface="Times New Roman"/>
                <a:ea typeface="Times New Roman"/>
                <a:cs typeface="Times New Roman"/>
                <a:sym typeface="Times New Roman"/>
              </a:defRPr>
            </a:pPr>
            <a:r>
              <a:t>Cornucopia of technology…</a:t>
            </a:r>
          </a:p>
          <a:p>
            <a:pPr marL="199724" indent="-199724" defTabSz="379474">
              <a:spcBef>
                <a:spcPts val="900"/>
              </a:spcBef>
              <a:buSzPct val="100000"/>
              <a:buChar char="•"/>
              <a:defRPr sz="1900">
                <a:latin typeface="Times New Roman"/>
                <a:ea typeface="Times New Roman"/>
                <a:cs typeface="Times New Roman"/>
                <a:sym typeface="Times New Roman"/>
              </a:defRPr>
            </a:pPr>
            <a:r>
              <a:t>Demographic transition…</a:t>
            </a:r>
          </a:p>
          <a:p>
            <a:pPr marL="199724" indent="-199724" defTabSz="379474">
              <a:spcBef>
                <a:spcPts val="900"/>
              </a:spcBef>
              <a:buSzPct val="100000"/>
              <a:buChar char="•"/>
              <a:defRPr sz="1900">
                <a:latin typeface="Times New Roman"/>
                <a:ea typeface="Times New Roman"/>
                <a:cs typeface="Times New Roman"/>
                <a:sym typeface="Times New Roman"/>
              </a:defRPr>
            </a:pPr>
            <a:r>
              <a:t>Feminist revolution…</a:t>
            </a:r>
          </a:p>
          <a:p>
            <a:pPr marL="199724" indent="-199724" defTabSz="379474">
              <a:spcBef>
                <a:spcPts val="900"/>
              </a:spcBef>
              <a:buSzPct val="100000"/>
              <a:buChar char="•"/>
              <a:defRPr sz="1900">
                <a:latin typeface="Times New Roman"/>
                <a:ea typeface="Times New Roman"/>
                <a:cs typeface="Times New Roman"/>
                <a:sym typeface="Times New Roman"/>
              </a:defRPr>
            </a:pPr>
            <a:r>
              <a:t>Empowered tyrannies…</a:t>
            </a:r>
          </a:p>
          <a:p>
            <a:pPr marL="199724" indent="-199724" defTabSz="379474">
              <a:spcBef>
                <a:spcPts val="900"/>
              </a:spcBef>
              <a:buSzPct val="100000"/>
              <a:buChar char="•"/>
              <a:defRPr sz="1900">
                <a:latin typeface="Times New Roman"/>
                <a:ea typeface="Times New Roman"/>
                <a:cs typeface="Times New Roman"/>
                <a:sym typeface="Times New Roman"/>
              </a:defRPr>
            </a:pPr>
            <a:r>
              <a:t>Wealth gulfs…</a:t>
            </a:r>
          </a:p>
          <a:p>
            <a:pPr marL="199724" indent="-199724" defTabSz="379474">
              <a:spcBef>
                <a:spcPts val="900"/>
              </a:spcBef>
              <a:buSzPct val="100000"/>
              <a:buChar char="•"/>
              <a:defRPr sz="1900">
                <a:latin typeface="Times New Roman"/>
                <a:ea typeface="Times New Roman"/>
                <a:cs typeface="Times New Roman"/>
                <a:sym typeface="Times New Roman"/>
              </a:defRPr>
            </a:pPr>
            <a:r>
              <a:t>Inclusion and hierarchy attenuation…</a:t>
            </a:r>
          </a:p>
          <a:p>
            <a:pPr marL="199724" indent="-199724" defTabSz="379474">
              <a:spcBef>
                <a:spcPts val="900"/>
              </a:spcBef>
              <a:buSzPct val="100000"/>
              <a:buChar char="•"/>
              <a:defRPr sz="1900">
                <a:latin typeface="Times New Roman"/>
                <a:ea typeface="Times New Roman"/>
                <a:cs typeface="Times New Roman"/>
                <a:sym typeface="Times New Roman"/>
              </a:defRPr>
            </a:pPr>
            <a:r>
              <a:t>Mismanagement and insecurity…</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The U.S.: The Roaring Twenties"/>
          <p:cNvSpPr txBox="1"/>
          <p:nvPr>
            <p:ph type="title" idx="4294967295"/>
          </p:nvPr>
        </p:nvSpPr>
        <p:spPr>
          <a:xfrm>
            <a:off x="457199" y="-1"/>
            <a:ext cx="8234348" cy="1094173"/>
          </a:xfrm>
          <a:prstGeom prst="rect">
            <a:avLst/>
          </a:prstGeom>
        </p:spPr>
        <p:txBody>
          <a:bodyPr lIns="50800" tIns="50800" rIns="50800" bIns="50800"/>
          <a:lstStyle/>
          <a:p>
            <a:pPr lvl="1" defTabSz="312181">
              <a:defRPr sz="4256"/>
            </a:pPr>
            <a:r>
              <a:t>The U.S.: The Roaring Twenties</a:t>
            </a:r>
          </a:p>
        </p:txBody>
      </p:sp>
      <p:sp>
        <p:nvSpPr>
          <p:cNvPr id="171" name="The boom of the 1920s…"/>
          <p:cNvSpPr txBox="1"/>
          <p:nvPr>
            <p:ph type="body" sz="half" idx="4294967295"/>
          </p:nvPr>
        </p:nvSpPr>
        <p:spPr>
          <a:xfrm>
            <a:off x="679141" y="1156078"/>
            <a:ext cx="3525832" cy="5111125"/>
          </a:xfrm>
          <a:prstGeom prst="rect">
            <a:avLst/>
          </a:prstGeom>
        </p:spPr>
        <p:txBody>
          <a:bodyPr lIns="50800" tIns="50800" rIns="50800" bIns="50800" anchor="t"/>
          <a:lstStyle/>
          <a:p>
            <a:pPr marL="362185" indent="-362185" defTabSz="914400">
              <a:spcBef>
                <a:spcPts val="800"/>
              </a:spcBef>
              <a:defRPr>
                <a:uFill>
                  <a:solidFill>
                    <a:srgbClr val="000000"/>
                  </a:solidFill>
                </a:uFill>
                <a:latin typeface="Calibri"/>
                <a:ea typeface="Calibri"/>
                <a:cs typeface="Calibri"/>
                <a:sym typeface="Calibri"/>
              </a:defRPr>
            </a:pPr>
            <a:r>
              <a:t>The boom of the 1920s</a:t>
            </a:r>
          </a:p>
          <a:p>
            <a:pPr marL="362185" indent="-362185" defTabSz="914400">
              <a:spcBef>
                <a:spcPts val="800"/>
              </a:spcBef>
              <a:defRPr>
                <a:uFill>
                  <a:solidFill>
                    <a:srgbClr val="000000"/>
                  </a:solidFill>
                </a:uFill>
                <a:latin typeface="Calibri"/>
                <a:ea typeface="Calibri"/>
                <a:cs typeface="Calibri"/>
                <a:sym typeface="Calibri"/>
              </a:defRPr>
            </a:pPr>
            <a:r>
              <a:t>Mass production—the flowering of the Second Industrial Revolution</a:t>
            </a:r>
          </a:p>
          <a:p>
            <a:pPr marL="362185" indent="-362185" defTabSz="914400">
              <a:spcBef>
                <a:spcPts val="800"/>
              </a:spcBef>
              <a:defRPr>
                <a:uFill>
                  <a:solidFill>
                    <a:srgbClr val="000000"/>
                  </a:solidFill>
                </a:uFill>
                <a:latin typeface="Calibri"/>
                <a:ea typeface="Calibri"/>
                <a:cs typeface="Calibri"/>
                <a:sym typeface="Calibri"/>
              </a:defRPr>
            </a:pPr>
            <a:r>
              <a:t>“The business of America is business”</a:t>
            </a:r>
          </a:p>
          <a:p>
            <a:pPr marL="362185" indent="-362185" defTabSz="914400">
              <a:spcBef>
                <a:spcPts val="800"/>
              </a:spcBef>
              <a:defRPr>
                <a:uFill>
                  <a:solidFill>
                    <a:srgbClr val="000000"/>
                  </a:solidFill>
                </a:uFill>
                <a:latin typeface="Calibri"/>
                <a:ea typeface="Calibri"/>
                <a:cs typeface="Calibri"/>
                <a:sym typeface="Calibri"/>
              </a:defRPr>
            </a:pPr>
            <a:r>
              <a:t>Structural changes in the 1920s</a:t>
            </a:r>
          </a:p>
        </p:txBody>
      </p:sp>
      <p:pic>
        <p:nvPicPr>
          <p:cNvPr id="172" name="the_great_gatsby_-_Google_Search.png" descr="the_great_gatsby_-_Google_Search.png"/>
          <p:cNvPicPr>
            <a:picLocks noChangeAspect="1"/>
          </p:cNvPicPr>
          <p:nvPr/>
        </p:nvPicPr>
        <p:blipFill>
          <a:blip r:embed="rId2">
            <a:extLst/>
          </a:blip>
          <a:stretch>
            <a:fillRect/>
          </a:stretch>
        </p:blipFill>
        <p:spPr>
          <a:xfrm>
            <a:off x="4204972" y="1156078"/>
            <a:ext cx="4480618" cy="5111125"/>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The Boom of the 1920s"/>
          <p:cNvSpPr txBox="1"/>
          <p:nvPr>
            <p:ph type="title"/>
          </p:nvPr>
        </p:nvSpPr>
        <p:spPr>
          <a:xfrm>
            <a:off x="371390" y="-1"/>
            <a:ext cx="8341552" cy="1071564"/>
          </a:xfrm>
          <a:prstGeom prst="rect">
            <a:avLst/>
          </a:prstGeom>
        </p:spPr>
        <p:txBody>
          <a:bodyPr/>
          <a:lstStyle/>
          <a:p>
            <a:pPr/>
            <a:r>
              <a:t>The Boom of the 1920s</a:t>
            </a:r>
          </a:p>
        </p:txBody>
      </p:sp>
      <p:sp>
        <p:nvSpPr>
          <p:cNvPr id="175" name="The only big recession the post-WWI recession…"/>
          <p:cNvSpPr txBox="1"/>
          <p:nvPr>
            <p:ph type="body" sz="half" idx="1"/>
          </p:nvPr>
        </p:nvSpPr>
        <p:spPr>
          <a:xfrm>
            <a:off x="371390" y="1071562"/>
            <a:ext cx="3866383" cy="5311433"/>
          </a:xfrm>
          <a:prstGeom prst="rect">
            <a:avLst/>
          </a:prstGeom>
        </p:spPr>
        <p:txBody>
          <a:bodyPr anchor="t"/>
          <a:lstStyle/>
          <a:p>
            <a:pPr>
              <a:spcBef>
                <a:spcPts val="800"/>
              </a:spcBef>
            </a:pPr>
            <a:r>
              <a:t>The only big recession the post-WWI recession</a:t>
            </a:r>
          </a:p>
          <a:p>
            <a:pPr lvl="1">
              <a:spcBef>
                <a:spcPts val="800"/>
              </a:spcBef>
            </a:pPr>
            <a:r>
              <a:t>Get rid of the inflation of WWI</a:t>
            </a:r>
          </a:p>
          <a:p>
            <a:pPr lvl="1">
              <a:spcBef>
                <a:spcPts val="800"/>
              </a:spcBef>
            </a:pPr>
            <a:r>
              <a:t>Return the economy to sound finance</a:t>
            </a:r>
          </a:p>
          <a:p>
            <a:pPr>
              <a:spcBef>
                <a:spcPts val="800"/>
              </a:spcBef>
            </a:pPr>
            <a:r>
              <a:t>How big a deal was 1919-1921?</a:t>
            </a:r>
          </a:p>
          <a:p>
            <a:pPr>
              <a:spcBef>
                <a:spcPts val="800"/>
              </a:spcBef>
            </a:pPr>
            <a:r>
              <a:t>Rapid bounce-back, however</a:t>
            </a:r>
          </a:p>
        </p:txBody>
      </p:sp>
      <p:pic>
        <p:nvPicPr>
          <p:cNvPr id="176" name="Measuring_Worth_-_U_S__GDP.png" descr="Measuring_Worth_-_U_S__GDP.png"/>
          <p:cNvPicPr>
            <a:picLocks noChangeAspect="0"/>
          </p:cNvPicPr>
          <p:nvPr/>
        </p:nvPicPr>
        <p:blipFill>
          <a:blip r:embed="rId2">
            <a:extLst/>
          </a:blip>
          <a:stretch>
            <a:fillRect/>
          </a:stretch>
        </p:blipFill>
        <p:spPr>
          <a:xfrm>
            <a:off x="4237772" y="1071562"/>
            <a:ext cx="4475171" cy="5311433"/>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tructural Changes in the 1920s"/>
          <p:cNvSpPr txBox="1"/>
          <p:nvPr>
            <p:ph type="title"/>
          </p:nvPr>
        </p:nvSpPr>
        <p:spPr>
          <a:xfrm>
            <a:off x="371390" y="-1"/>
            <a:ext cx="8341552" cy="1071564"/>
          </a:xfrm>
          <a:prstGeom prst="rect">
            <a:avLst/>
          </a:prstGeom>
        </p:spPr>
        <p:txBody>
          <a:bodyPr/>
          <a:lstStyle>
            <a:lvl1pPr defTabSz="406908">
              <a:defRPr sz="4984"/>
            </a:lvl1pPr>
          </a:lstStyle>
          <a:p>
            <a:pPr/>
            <a:r>
              <a:t>Structural Changes in the 1920s</a:t>
            </a:r>
          </a:p>
        </p:txBody>
      </p:sp>
      <p:sp>
        <p:nvSpPr>
          <p:cNvPr id="179" name="Mass production—Henry Ford and the Model T…"/>
          <p:cNvSpPr txBox="1"/>
          <p:nvPr>
            <p:ph type="body" sz="half" idx="1"/>
          </p:nvPr>
        </p:nvSpPr>
        <p:spPr>
          <a:xfrm>
            <a:off x="371390" y="1071562"/>
            <a:ext cx="3866383" cy="5311433"/>
          </a:xfrm>
          <a:prstGeom prst="rect">
            <a:avLst/>
          </a:prstGeom>
        </p:spPr>
        <p:txBody>
          <a:bodyPr anchor="t"/>
          <a:lstStyle/>
          <a:p>
            <a:pPr>
              <a:spcBef>
                <a:spcPts val="800"/>
              </a:spcBef>
            </a:pPr>
            <a:r>
              <a:t>Mass production—Henry Ford and the Model T</a:t>
            </a:r>
          </a:p>
          <a:p>
            <a:pPr>
              <a:spcBef>
                <a:spcPts val="800"/>
              </a:spcBef>
            </a:pPr>
            <a:r>
              <a:t>End of mass immigration—immigration restrictions of 1924</a:t>
            </a:r>
          </a:p>
          <a:p>
            <a:pPr lvl="1">
              <a:spcBef>
                <a:spcPts val="800"/>
              </a:spcBef>
            </a:pPr>
            <a:r>
              <a:t>What do these do to the demand for construction, and construction workers?</a:t>
            </a:r>
          </a:p>
          <a:p>
            <a:pPr>
              <a:spcBef>
                <a:spcPts val="800"/>
              </a:spcBef>
            </a:pPr>
            <a:r>
              <a:t>The role of the stock market…</a:t>
            </a:r>
          </a:p>
          <a:p>
            <a:pPr>
              <a:spcBef>
                <a:spcPts val="800"/>
              </a:spcBef>
            </a:pPr>
            <a:r>
              <a:t>The role of the banking system…</a:t>
            </a:r>
          </a:p>
        </p:txBody>
      </p:sp>
      <p:pic>
        <p:nvPicPr>
          <p:cNvPr id="180" name="Measuring_Worth_-_U_S__GDP.png" descr="Measuring_Worth_-_U_S__GDP.png"/>
          <p:cNvPicPr>
            <a:picLocks noChangeAspect="0"/>
          </p:cNvPicPr>
          <p:nvPr/>
        </p:nvPicPr>
        <p:blipFill>
          <a:blip r:embed="rId2">
            <a:extLst/>
          </a:blip>
          <a:stretch>
            <a:fillRect/>
          </a:stretch>
        </p:blipFill>
        <p:spPr>
          <a:xfrm>
            <a:off x="4237772" y="1071562"/>
            <a:ext cx="4475171" cy="5311433"/>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Why the “Perfect Storm” of 1929-1933?"/>
          <p:cNvSpPr txBox="1"/>
          <p:nvPr>
            <p:ph type="title" idx="4294967295"/>
          </p:nvPr>
        </p:nvSpPr>
        <p:spPr>
          <a:xfrm>
            <a:off x="457199" y="-1"/>
            <a:ext cx="8228391" cy="1023141"/>
          </a:xfrm>
          <a:prstGeom prst="rect">
            <a:avLst/>
          </a:prstGeom>
        </p:spPr>
        <p:txBody>
          <a:bodyPr lIns="50800" tIns="50800" rIns="50800" bIns="50800"/>
          <a:lstStyle>
            <a:lvl1pPr defTabSz="250567">
              <a:defRPr sz="3416"/>
            </a:lvl1pPr>
          </a:lstStyle>
          <a:p>
            <a:pPr/>
            <a:r>
              <a:t>Why the “Perfect Storm” of 1929-1933?</a:t>
            </a:r>
          </a:p>
        </p:txBody>
      </p:sp>
      <p:sp>
        <p:nvSpPr>
          <p:cNvPr id="183" name="Previous Cycles:…"/>
          <p:cNvSpPr txBox="1"/>
          <p:nvPr>
            <p:ph type="body" sz="half" idx="4294967295"/>
          </p:nvPr>
        </p:nvSpPr>
        <p:spPr>
          <a:xfrm>
            <a:off x="457199" y="1023139"/>
            <a:ext cx="4117828" cy="5244064"/>
          </a:xfrm>
          <a:prstGeom prst="rect">
            <a:avLst/>
          </a:prstGeom>
        </p:spPr>
        <p:txBody>
          <a:bodyPr lIns="50800" tIns="50800" rIns="50800" bIns="50800" anchor="t"/>
          <a:lstStyle/>
          <a:p>
            <a:pPr marL="307857" indent="-307857" defTabSz="777240">
              <a:spcBef>
                <a:spcPts val="700"/>
              </a:spcBef>
              <a:defRPr sz="2040">
                <a:uFill>
                  <a:solidFill>
                    <a:srgbClr val="000000"/>
                  </a:solidFill>
                </a:uFill>
                <a:latin typeface="Calibri"/>
                <a:ea typeface="Calibri"/>
                <a:cs typeface="Calibri"/>
                <a:sym typeface="Calibri"/>
              </a:defRPr>
            </a:pPr>
            <a:r>
              <a:t>Previous Cycles:</a:t>
            </a:r>
          </a:p>
          <a:p>
            <a:pPr lvl="1" marL="685682" indent="-307857" defTabSz="777240">
              <a:spcBef>
                <a:spcPts val="700"/>
              </a:spcBef>
              <a:defRPr sz="2040">
                <a:uFill>
                  <a:solidFill>
                    <a:srgbClr val="000000"/>
                  </a:solidFill>
                </a:uFill>
                <a:latin typeface="Calibri"/>
                <a:ea typeface="Calibri"/>
                <a:cs typeface="Calibri"/>
                <a:sym typeface="Calibri"/>
              </a:defRPr>
            </a:pPr>
            <a:r>
              <a:t>1873—railroad</a:t>
            </a:r>
          </a:p>
          <a:p>
            <a:pPr lvl="1" marL="685682" indent="-307857" defTabSz="777240">
              <a:spcBef>
                <a:spcPts val="700"/>
              </a:spcBef>
              <a:defRPr sz="2040">
                <a:uFill>
                  <a:solidFill>
                    <a:srgbClr val="000000"/>
                  </a:solidFill>
                </a:uFill>
                <a:latin typeface="Calibri"/>
                <a:ea typeface="Calibri"/>
                <a:cs typeface="Calibri"/>
                <a:sym typeface="Calibri"/>
              </a:defRPr>
            </a:pPr>
            <a:r>
              <a:t>1884—railroad redux</a:t>
            </a:r>
          </a:p>
          <a:p>
            <a:pPr lvl="1" marL="685682" indent="-307857" defTabSz="777240">
              <a:spcBef>
                <a:spcPts val="700"/>
              </a:spcBef>
              <a:defRPr sz="2040">
                <a:uFill>
                  <a:solidFill>
                    <a:srgbClr val="000000"/>
                  </a:solidFill>
                </a:uFill>
                <a:latin typeface="Calibri"/>
                <a:ea typeface="Calibri"/>
                <a:cs typeface="Calibri"/>
                <a:sym typeface="Calibri"/>
              </a:defRPr>
            </a:pPr>
            <a:r>
              <a:t>1893—free silver</a:t>
            </a:r>
          </a:p>
          <a:p>
            <a:pPr lvl="1" marL="685682" indent="-307857" defTabSz="777240">
              <a:spcBef>
                <a:spcPts val="700"/>
              </a:spcBef>
              <a:defRPr sz="2040">
                <a:uFill>
                  <a:solidFill>
                    <a:srgbClr val="000000"/>
                  </a:solidFill>
                </a:uFill>
                <a:latin typeface="Calibri"/>
                <a:ea typeface="Calibri"/>
                <a:cs typeface="Calibri"/>
                <a:sym typeface="Calibri"/>
              </a:defRPr>
            </a:pPr>
            <a:r>
              <a:t>1904—Northern Securities</a:t>
            </a:r>
          </a:p>
          <a:p>
            <a:pPr lvl="1" marL="685682" indent="-307857" defTabSz="777240">
              <a:spcBef>
                <a:spcPts val="700"/>
              </a:spcBef>
              <a:defRPr sz="2040">
                <a:uFill>
                  <a:solidFill>
                    <a:srgbClr val="000000"/>
                  </a:solidFill>
                </a:uFill>
                <a:latin typeface="Calibri"/>
                <a:ea typeface="Calibri"/>
                <a:cs typeface="Calibri"/>
                <a:sym typeface="Calibri"/>
              </a:defRPr>
            </a:pPr>
            <a:r>
              <a:t>1907—gold drain to Britain</a:t>
            </a:r>
          </a:p>
          <a:p>
            <a:pPr lvl="1" marL="685682" indent="-307857" defTabSz="777240">
              <a:spcBef>
                <a:spcPts val="700"/>
              </a:spcBef>
              <a:defRPr sz="2040">
                <a:uFill>
                  <a:solidFill>
                    <a:srgbClr val="000000"/>
                  </a:solidFill>
                </a:uFill>
                <a:latin typeface="Calibri"/>
                <a:ea typeface="Calibri"/>
                <a:cs typeface="Calibri"/>
                <a:sym typeface="Calibri"/>
              </a:defRPr>
            </a:pPr>
            <a:r>
              <a:t>1914—disruption of the start of WWI</a:t>
            </a:r>
          </a:p>
          <a:p>
            <a:pPr lvl="1" marL="685682" indent="-307857" defTabSz="777240">
              <a:spcBef>
                <a:spcPts val="700"/>
              </a:spcBef>
              <a:defRPr sz="2040">
                <a:uFill>
                  <a:solidFill>
                    <a:srgbClr val="000000"/>
                  </a:solidFill>
                </a:uFill>
                <a:latin typeface="Calibri"/>
                <a:ea typeface="Calibri"/>
                <a:cs typeface="Calibri"/>
                <a:sym typeface="Calibri"/>
              </a:defRPr>
            </a:pPr>
            <a:r>
              <a:t>1920—deflation; return to “normalcy”</a:t>
            </a:r>
          </a:p>
          <a:p>
            <a:pPr marL="307857" indent="-307857" defTabSz="777240">
              <a:spcBef>
                <a:spcPts val="700"/>
              </a:spcBef>
              <a:defRPr sz="2040">
                <a:uFill>
                  <a:solidFill>
                    <a:srgbClr val="000000"/>
                  </a:solidFill>
                </a:uFill>
                <a:latin typeface="Calibri"/>
                <a:ea typeface="Calibri"/>
                <a:cs typeface="Calibri"/>
                <a:sym typeface="Calibri"/>
              </a:defRPr>
            </a:pPr>
            <a:r>
              <a:t>What brought previous downturns to a halt?</a:t>
            </a:r>
          </a:p>
          <a:p>
            <a:pPr marL="307857" indent="-307857" defTabSz="777240">
              <a:spcBef>
                <a:spcPts val="700"/>
              </a:spcBef>
              <a:defRPr sz="2040">
                <a:uFill>
                  <a:solidFill>
                    <a:srgbClr val="000000"/>
                  </a:solidFill>
                </a:uFill>
                <a:latin typeface="Calibri"/>
                <a:ea typeface="Calibri"/>
                <a:cs typeface="Calibri"/>
                <a:sym typeface="Calibri"/>
              </a:defRPr>
            </a:pPr>
            <a:r>
              <a:t>What made the Great Depression so great?</a:t>
            </a:r>
          </a:p>
        </p:txBody>
      </p:sp>
      <p:pic>
        <p:nvPicPr>
          <p:cNvPr id="184" name="Image" descr="Image"/>
          <p:cNvPicPr>
            <a:picLocks noChangeAspect="0"/>
          </p:cNvPicPr>
          <p:nvPr/>
        </p:nvPicPr>
        <p:blipFill>
          <a:blip r:embed="rId2">
            <a:extLst/>
          </a:blip>
          <a:stretch>
            <a:fillRect/>
          </a:stretch>
        </p:blipFill>
        <p:spPr>
          <a:xfrm>
            <a:off x="4575026" y="1023139"/>
            <a:ext cx="4110564" cy="5244064"/>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What Ended Previous Downturns?"/>
          <p:cNvSpPr txBox="1"/>
          <p:nvPr>
            <p:ph type="title" idx="4294967295"/>
          </p:nvPr>
        </p:nvSpPr>
        <p:spPr>
          <a:xfrm>
            <a:off x="457199" y="-1"/>
            <a:ext cx="8228391" cy="1023141"/>
          </a:xfrm>
          <a:prstGeom prst="rect">
            <a:avLst/>
          </a:prstGeom>
        </p:spPr>
        <p:txBody>
          <a:bodyPr lIns="50800" tIns="50800" rIns="50800" bIns="50800"/>
          <a:lstStyle>
            <a:lvl1pPr defTabSz="283428">
              <a:defRPr sz="3864">
                <a:solidFill>
                  <a:srgbClr val="000080"/>
                </a:solidFill>
              </a:defRPr>
            </a:lvl1pPr>
          </a:lstStyle>
          <a:p>
            <a:pPr/>
            <a:r>
              <a:t>What Ended Previous Downturns?</a:t>
            </a:r>
          </a:p>
        </p:txBody>
      </p:sp>
      <p:sp>
        <p:nvSpPr>
          <p:cNvPr id="187" name="Previous Cycles:…"/>
          <p:cNvSpPr txBox="1"/>
          <p:nvPr>
            <p:ph type="body" sz="half" idx="4294967295"/>
          </p:nvPr>
        </p:nvSpPr>
        <p:spPr>
          <a:xfrm>
            <a:off x="457199" y="1023139"/>
            <a:ext cx="4117828" cy="5244064"/>
          </a:xfrm>
          <a:prstGeom prst="rect">
            <a:avLst/>
          </a:prstGeom>
        </p:spPr>
        <p:txBody>
          <a:bodyPr lIns="50800" tIns="50800" rIns="50800" bIns="50800" anchor="t"/>
          <a:lstStyle/>
          <a:p>
            <a:pPr marL="307857" indent="-307857" defTabSz="777240">
              <a:spcBef>
                <a:spcPts val="700"/>
              </a:spcBef>
              <a:defRPr sz="2040">
                <a:uFill>
                  <a:solidFill>
                    <a:srgbClr val="000000"/>
                  </a:solidFill>
                </a:uFill>
                <a:latin typeface="Calibri"/>
                <a:ea typeface="Calibri"/>
                <a:cs typeface="Calibri"/>
                <a:sym typeface="Calibri"/>
              </a:defRPr>
            </a:pPr>
            <a:r>
              <a:t>Previous Cycles:</a:t>
            </a:r>
          </a:p>
          <a:p>
            <a:pPr lvl="1" marL="685682" indent="-307857" defTabSz="777240">
              <a:spcBef>
                <a:spcPts val="700"/>
              </a:spcBef>
              <a:defRPr sz="2040">
                <a:uFill>
                  <a:solidFill>
                    <a:srgbClr val="000000"/>
                  </a:solidFill>
                </a:uFill>
                <a:latin typeface="Calibri"/>
                <a:ea typeface="Calibri"/>
                <a:cs typeface="Calibri"/>
                <a:sym typeface="Calibri"/>
              </a:defRPr>
            </a:pPr>
            <a:r>
              <a:t>1873—RR investment drops to zero</a:t>
            </a:r>
          </a:p>
          <a:p>
            <a:pPr lvl="1" marL="685682" indent="-307857" defTabSz="777240">
              <a:spcBef>
                <a:spcPts val="700"/>
              </a:spcBef>
              <a:defRPr sz="2040">
                <a:uFill>
                  <a:solidFill>
                    <a:srgbClr val="000000"/>
                  </a:solidFill>
                </a:uFill>
                <a:latin typeface="Calibri"/>
                <a:ea typeface="Calibri"/>
                <a:cs typeface="Calibri"/>
                <a:sym typeface="Calibri"/>
              </a:defRPr>
            </a:pPr>
            <a:r>
              <a:t>1884—RR investment drops to zero</a:t>
            </a:r>
          </a:p>
          <a:p>
            <a:pPr lvl="1" marL="685682" indent="-307857" defTabSz="777240">
              <a:spcBef>
                <a:spcPts val="700"/>
              </a:spcBef>
              <a:defRPr sz="2040">
                <a:uFill>
                  <a:solidFill>
                    <a:srgbClr val="000000"/>
                  </a:solidFill>
                </a:uFill>
                <a:latin typeface="Calibri"/>
                <a:ea typeface="Calibri"/>
                <a:cs typeface="Calibri"/>
                <a:sym typeface="Calibri"/>
              </a:defRPr>
            </a:pPr>
            <a:r>
              <a:t>1893—confidence that gold standard will be kept</a:t>
            </a:r>
          </a:p>
          <a:p>
            <a:pPr lvl="1" marL="685682" indent="-307857" defTabSz="777240">
              <a:spcBef>
                <a:spcPts val="700"/>
              </a:spcBef>
              <a:defRPr sz="2040">
                <a:uFill>
                  <a:solidFill>
                    <a:srgbClr val="000000"/>
                  </a:solidFill>
                </a:uFill>
                <a:latin typeface="Calibri"/>
                <a:ea typeface="Calibri"/>
                <a:cs typeface="Calibri"/>
                <a:sym typeface="Calibri"/>
              </a:defRPr>
            </a:pPr>
            <a:r>
              <a:t>1904—Theodore Roosevelt</a:t>
            </a:r>
          </a:p>
          <a:p>
            <a:pPr lvl="1" marL="685682" indent="-307857" defTabSz="777240">
              <a:spcBef>
                <a:spcPts val="700"/>
              </a:spcBef>
              <a:defRPr sz="2040">
                <a:uFill>
                  <a:solidFill>
                    <a:srgbClr val="000000"/>
                  </a:solidFill>
                </a:uFill>
                <a:latin typeface="Calibri"/>
                <a:ea typeface="Calibri"/>
                <a:cs typeface="Calibri"/>
                <a:sym typeface="Calibri"/>
              </a:defRPr>
            </a:pPr>
            <a:r>
              <a:t>1907—J.P. Morgan constitutes himself a pick-up central bank</a:t>
            </a:r>
          </a:p>
          <a:p>
            <a:pPr lvl="1" marL="685682" indent="-307857" defTabSz="777240">
              <a:spcBef>
                <a:spcPts val="700"/>
              </a:spcBef>
              <a:defRPr sz="2040">
                <a:uFill>
                  <a:solidFill>
                    <a:srgbClr val="000000"/>
                  </a:solidFill>
                </a:uFill>
                <a:latin typeface="Calibri"/>
                <a:ea typeface="Calibri"/>
                <a:cs typeface="Calibri"/>
                <a:sym typeface="Calibri"/>
              </a:defRPr>
            </a:pPr>
            <a:r>
              <a:t>1914—profits from European war demand WWI</a:t>
            </a:r>
          </a:p>
          <a:p>
            <a:pPr lvl="1" marL="685682" indent="-307857" defTabSz="777240">
              <a:spcBef>
                <a:spcPts val="700"/>
              </a:spcBef>
              <a:defRPr sz="2040">
                <a:uFill>
                  <a:solidFill>
                    <a:srgbClr val="000000"/>
                  </a:solidFill>
                </a:uFill>
                <a:latin typeface="Calibri"/>
                <a:ea typeface="Calibri"/>
                <a:cs typeface="Calibri"/>
                <a:sym typeface="Calibri"/>
              </a:defRPr>
            </a:pPr>
            <a:r>
              <a:t>1920—Federal Reserve reverses course</a:t>
            </a:r>
          </a:p>
        </p:txBody>
      </p:sp>
      <p:pic>
        <p:nvPicPr>
          <p:cNvPr id="188" name="Image" descr="Image"/>
          <p:cNvPicPr>
            <a:picLocks noChangeAspect="0"/>
          </p:cNvPicPr>
          <p:nvPr/>
        </p:nvPicPr>
        <p:blipFill>
          <a:blip r:embed="rId2">
            <a:extLst/>
          </a:blip>
          <a:stretch>
            <a:fillRect/>
          </a:stretch>
        </p:blipFill>
        <p:spPr>
          <a:xfrm>
            <a:off x="4575026" y="1023139"/>
            <a:ext cx="4110564" cy="5244064"/>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88"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Chapters 9 &amp; 10: Roaring Twenties and Great Depression</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Macro for Beginners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The View from 3000</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Roaring Twenties and “One Big Wave”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Perfect Storm of 1929-1933</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 of Next Time</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Under the Harrow…”"/>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“Under the Harrow…”</a:t>
            </a:r>
          </a:p>
        </p:txBody>
      </p:sp>
      <p:sp>
        <p:nvSpPr>
          <p:cNvPr id="191" name="Britain: restoration as job #1…"/>
          <p:cNvSpPr txBox="1"/>
          <p:nvPr>
            <p:ph type="body" sz="half" idx="4294967295"/>
          </p:nvPr>
        </p:nvSpPr>
        <p:spPr>
          <a:xfrm>
            <a:off x="457199" y="1023139"/>
            <a:ext cx="3728482" cy="5581172"/>
          </a:xfrm>
          <a:prstGeom prst="rect">
            <a:avLst/>
          </a:prstGeom>
        </p:spPr>
        <p:txBody>
          <a:bodyPr lIns="50800" tIns="50800" rIns="50800" bIns="50800" anchor="t"/>
          <a:lstStyle/>
          <a:p>
            <a:pPr marL="362185" indent="-362185" defTabSz="914400">
              <a:spcBef>
                <a:spcPts val="800"/>
              </a:spcBef>
              <a:defRPr>
                <a:uFill>
                  <a:solidFill>
                    <a:srgbClr val="000000"/>
                  </a:solidFill>
                </a:uFill>
                <a:latin typeface="Calibri"/>
                <a:ea typeface="Calibri"/>
                <a:cs typeface="Calibri"/>
                <a:sym typeface="Calibri"/>
              </a:defRPr>
            </a:pPr>
            <a:r>
              <a:t>Britain: restoration as job #1</a:t>
            </a:r>
          </a:p>
          <a:p>
            <a:pPr lvl="1" marL="806685" indent="-362185" defTabSz="914400">
              <a:spcBef>
                <a:spcPts val="800"/>
              </a:spcBef>
              <a:defRPr>
                <a:uFill>
                  <a:solidFill>
                    <a:srgbClr val="000000"/>
                  </a:solidFill>
                </a:uFill>
                <a:latin typeface="Calibri"/>
                <a:ea typeface="Calibri"/>
                <a:cs typeface="Calibri"/>
                <a:sym typeface="Calibri"/>
              </a:defRPr>
            </a:pPr>
            <a:r>
              <a:t>What about the balance of trade?</a:t>
            </a:r>
          </a:p>
          <a:p>
            <a:pPr marL="362185" indent="-362185" defTabSz="914400">
              <a:spcBef>
                <a:spcPts val="800"/>
              </a:spcBef>
              <a:defRPr>
                <a:uFill>
                  <a:solidFill>
                    <a:srgbClr val="000000"/>
                  </a:solidFill>
                </a:uFill>
                <a:latin typeface="Calibri"/>
                <a:ea typeface="Calibri"/>
                <a:cs typeface="Calibri"/>
                <a:sym typeface="Calibri"/>
              </a:defRPr>
            </a:pPr>
            <a:r>
              <a:t>France—inflationary boom up until 1926</a:t>
            </a:r>
          </a:p>
          <a:p>
            <a:pPr marL="362185" indent="-362185" defTabSz="914400">
              <a:spcBef>
                <a:spcPts val="800"/>
              </a:spcBef>
              <a:defRPr>
                <a:uFill>
                  <a:solidFill>
                    <a:srgbClr val="000000"/>
                  </a:solidFill>
                </a:uFill>
                <a:latin typeface="Calibri"/>
                <a:ea typeface="Calibri"/>
                <a:cs typeface="Calibri"/>
                <a:sym typeface="Calibri"/>
              </a:defRPr>
            </a:pPr>
            <a:r>
              <a:t>Germany—hyperinflation in 1923-4</a:t>
            </a:r>
          </a:p>
          <a:p>
            <a:pPr marL="362185" indent="-362185" defTabSz="914400">
              <a:spcBef>
                <a:spcPts val="800"/>
              </a:spcBef>
              <a:defRPr>
                <a:uFill>
                  <a:solidFill>
                    <a:srgbClr val="000000"/>
                  </a:solidFill>
                </a:uFill>
                <a:latin typeface="Calibri"/>
                <a:ea typeface="Calibri"/>
                <a:cs typeface="Calibri"/>
                <a:sym typeface="Calibri"/>
              </a:defRPr>
            </a:pPr>
            <a:r>
              <a:t>France gold acquisition policy</a:t>
            </a:r>
          </a:p>
          <a:p>
            <a:pPr marL="362185" indent="-362185" defTabSz="914400">
              <a:spcBef>
                <a:spcPts val="800"/>
              </a:spcBef>
              <a:defRPr>
                <a:uFill>
                  <a:solidFill>
                    <a:srgbClr val="000000"/>
                  </a:solidFill>
                </a:uFill>
                <a:latin typeface="Calibri"/>
                <a:ea typeface="Calibri"/>
                <a:cs typeface="Calibri"/>
                <a:sym typeface="Calibri"/>
              </a:defRPr>
            </a:pPr>
            <a:r>
              <a:t>American gold acquisition policy</a:t>
            </a:r>
          </a:p>
        </p:txBody>
      </p:sp>
      <p:pic>
        <p:nvPicPr>
          <p:cNvPr id="192" name="The_Federal_Reserve_in_the_1920s___New_World_Economics.png" descr="The_Federal_Reserve_in_the_1920s___New_World_Economics.png"/>
          <p:cNvPicPr>
            <a:picLocks noChangeAspect="0"/>
          </p:cNvPicPr>
          <p:nvPr/>
        </p:nvPicPr>
        <p:blipFill>
          <a:blip r:embed="rId2">
            <a:extLst/>
          </a:blip>
          <a:stretch>
            <a:fillRect/>
          </a:stretch>
        </p:blipFill>
        <p:spPr>
          <a:xfrm>
            <a:off x="4185680" y="1023139"/>
            <a:ext cx="4499910" cy="5581172"/>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Crying ‘Fire! Fire!’ in Noah’s Flood…”"/>
          <p:cNvSpPr txBox="1"/>
          <p:nvPr>
            <p:ph type="title" idx="4294967295"/>
          </p:nvPr>
        </p:nvSpPr>
        <p:spPr>
          <a:xfrm>
            <a:off x="457199" y="-1"/>
            <a:ext cx="8228391" cy="1023141"/>
          </a:xfrm>
          <a:prstGeom prst="rect">
            <a:avLst/>
          </a:prstGeom>
        </p:spPr>
        <p:txBody>
          <a:bodyPr lIns="50800" tIns="50800" rIns="50800" bIns="50800"/>
          <a:lstStyle>
            <a:lvl1pPr defTabSz="254674">
              <a:defRPr sz="3472">
                <a:solidFill>
                  <a:srgbClr val="000080"/>
                </a:solidFill>
              </a:defRPr>
            </a:lvl1pPr>
          </a:lstStyle>
          <a:p>
            <a:pPr/>
            <a:r>
              <a:t>“Crying ‘Fire! Fire!’ in Noah’s Flood…”</a:t>
            </a:r>
          </a:p>
        </p:txBody>
      </p:sp>
      <p:sp>
        <p:nvSpPr>
          <p:cNvPr id="195" name="France gold acquisition policy…"/>
          <p:cNvSpPr txBox="1"/>
          <p:nvPr>
            <p:ph type="body" sz="half" idx="4294967295"/>
          </p:nvPr>
        </p:nvSpPr>
        <p:spPr>
          <a:xfrm>
            <a:off x="457199" y="1023139"/>
            <a:ext cx="4117828" cy="5535216"/>
          </a:xfrm>
          <a:prstGeom prst="rect">
            <a:avLst/>
          </a:prstGeom>
        </p:spPr>
        <p:txBody>
          <a:bodyPr lIns="50800" tIns="50800" rIns="50800" bIns="50800" anchor="t"/>
          <a:lstStyle/>
          <a:p>
            <a:pPr marL="340454" indent="-340454" defTabSz="859536">
              <a:spcBef>
                <a:spcPts val="700"/>
              </a:spcBef>
              <a:defRPr sz="2256">
                <a:uFill>
                  <a:solidFill>
                    <a:srgbClr val="000000"/>
                  </a:solidFill>
                </a:uFill>
                <a:latin typeface="Calibri"/>
                <a:ea typeface="Calibri"/>
                <a:cs typeface="Calibri"/>
                <a:sym typeface="Calibri"/>
              </a:defRPr>
            </a:pPr>
            <a:r>
              <a:t>France gold acquisition policy</a:t>
            </a:r>
          </a:p>
          <a:p>
            <a:pPr marL="340454" indent="-340454" defTabSz="859536">
              <a:spcBef>
                <a:spcPts val="700"/>
              </a:spcBef>
              <a:defRPr sz="2256">
                <a:uFill>
                  <a:solidFill>
                    <a:srgbClr val="000000"/>
                  </a:solidFill>
                </a:uFill>
                <a:latin typeface="Calibri"/>
                <a:ea typeface="Calibri"/>
                <a:cs typeface="Calibri"/>
                <a:sym typeface="Calibri"/>
              </a:defRPr>
            </a:pPr>
            <a:r>
              <a:t>American gold acquisition policy</a:t>
            </a:r>
          </a:p>
          <a:p>
            <a:pPr marL="340454" indent="-340454" defTabSz="859536">
              <a:spcBef>
                <a:spcPts val="700"/>
              </a:spcBef>
              <a:defRPr sz="2256">
                <a:uFill>
                  <a:solidFill>
                    <a:srgbClr val="000000"/>
                  </a:solidFill>
                </a:uFill>
                <a:latin typeface="Calibri"/>
                <a:ea typeface="Calibri"/>
                <a:cs typeface="Calibri"/>
                <a:sym typeface="Calibri"/>
              </a:defRPr>
            </a:pPr>
            <a:r>
              <a:t>The weakness of the gold-exchange standard—that people knew the gold standard could and would be abandoned</a:t>
            </a:r>
          </a:p>
          <a:p>
            <a:pPr lvl="1" marL="758284" indent="-340454" defTabSz="859536">
              <a:spcBef>
                <a:spcPts val="700"/>
              </a:spcBef>
              <a:defRPr sz="2256">
                <a:uFill>
                  <a:solidFill>
                    <a:srgbClr val="000000"/>
                  </a:solidFill>
                </a:uFill>
                <a:latin typeface="Calibri"/>
                <a:ea typeface="Calibri"/>
                <a:cs typeface="Calibri"/>
                <a:sym typeface="Calibri"/>
              </a:defRPr>
            </a:pPr>
            <a:r>
              <a:t>Labor-side pressure…</a:t>
            </a:r>
          </a:p>
          <a:p>
            <a:pPr lvl="1" marL="758284" indent="-340454" defTabSz="859536">
              <a:spcBef>
                <a:spcPts val="700"/>
              </a:spcBef>
              <a:defRPr sz="2256">
                <a:uFill>
                  <a:solidFill>
                    <a:srgbClr val="000000"/>
                  </a:solidFill>
                </a:uFill>
                <a:latin typeface="Calibri"/>
                <a:ea typeface="Calibri"/>
                <a:cs typeface="Calibri"/>
                <a:sym typeface="Calibri"/>
              </a:defRPr>
            </a:pPr>
            <a:r>
              <a:t>Nothing worse than an attempt to credibly commit to an incredible policy…</a:t>
            </a:r>
          </a:p>
          <a:p>
            <a:pPr marL="340454" indent="-340454" defTabSz="859536">
              <a:spcBef>
                <a:spcPts val="700"/>
              </a:spcBef>
              <a:defRPr sz="2256">
                <a:uFill>
                  <a:solidFill>
                    <a:srgbClr val="000000"/>
                  </a:solidFill>
                </a:uFill>
                <a:latin typeface="Calibri"/>
                <a:ea typeface="Calibri"/>
                <a:cs typeface="Calibri"/>
                <a:sym typeface="Calibri"/>
              </a:defRPr>
            </a:pPr>
            <a:r>
              <a:t>And then the belief that inflation was always just around the corner…</a:t>
            </a:r>
          </a:p>
        </p:txBody>
      </p:sp>
      <p:pic>
        <p:nvPicPr>
          <p:cNvPr id="196" name="UK_Economy_in_the_1920s___Economics_Help.png" descr="UK_Economy_in_the_1920s___Economics_Help.png"/>
          <p:cNvPicPr>
            <a:picLocks noChangeAspect="0"/>
          </p:cNvPicPr>
          <p:nvPr/>
        </p:nvPicPr>
        <p:blipFill>
          <a:blip r:embed="rId2">
            <a:extLst/>
          </a:blip>
          <a:stretch>
            <a:fillRect/>
          </a:stretch>
        </p:blipFill>
        <p:spPr>
          <a:xfrm>
            <a:off x="4470776" y="1023139"/>
            <a:ext cx="4214814" cy="5535216"/>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The Cutoff of Immigration"/>
          <p:cNvSpPr txBox="1"/>
          <p:nvPr>
            <p:ph type="title" idx="4294967295"/>
          </p:nvPr>
        </p:nvSpPr>
        <p:spPr>
          <a:xfrm>
            <a:off x="457199" y="-1"/>
            <a:ext cx="8228391" cy="1023141"/>
          </a:xfrm>
          <a:prstGeom prst="rect">
            <a:avLst/>
          </a:prstGeom>
        </p:spPr>
        <p:txBody>
          <a:bodyPr lIns="50800" tIns="50800" rIns="50800" bIns="50800"/>
          <a:lstStyle>
            <a:lvl1pPr defTabSz="382012">
              <a:defRPr sz="5208">
                <a:solidFill>
                  <a:srgbClr val="000080"/>
                </a:solidFill>
              </a:defRPr>
            </a:lvl1pPr>
          </a:lstStyle>
          <a:p>
            <a:pPr/>
            <a:r>
              <a:t>The Cutoff of Immigration</a:t>
            </a:r>
          </a:p>
        </p:txBody>
      </p:sp>
      <p:sp>
        <p:nvSpPr>
          <p:cNvPr id="199" name="Immigration restrictions hit sharply midway through the 1920s……"/>
          <p:cNvSpPr txBox="1"/>
          <p:nvPr>
            <p:ph type="body" sz="half" idx="4294967295"/>
          </p:nvPr>
        </p:nvSpPr>
        <p:spPr>
          <a:xfrm>
            <a:off x="457199" y="1023139"/>
            <a:ext cx="4117828" cy="5244064"/>
          </a:xfrm>
          <a:prstGeom prst="rect">
            <a:avLst/>
          </a:prstGeom>
        </p:spPr>
        <p:txBody>
          <a:bodyPr lIns="50800" tIns="50800" rIns="50800" bIns="50800" anchor="t"/>
          <a:lstStyle/>
          <a:p>
            <a:pPr marL="307857" indent="-307857" defTabSz="777240">
              <a:spcBef>
                <a:spcPts val="700"/>
              </a:spcBef>
              <a:defRPr sz="2040">
                <a:uFill>
                  <a:solidFill>
                    <a:srgbClr val="000000"/>
                  </a:solidFill>
                </a:uFill>
                <a:latin typeface="Calibri"/>
                <a:ea typeface="Calibri"/>
                <a:cs typeface="Calibri"/>
                <a:sym typeface="Calibri"/>
              </a:defRPr>
            </a:pPr>
            <a:r>
              <a:t>Immigration restrictions hit sharply midway through the 1920s…</a:t>
            </a:r>
          </a:p>
          <a:p>
            <a:pPr marL="307857" indent="-307857" defTabSz="777240">
              <a:spcBef>
                <a:spcPts val="700"/>
              </a:spcBef>
              <a:defRPr sz="2040">
                <a:uFill>
                  <a:solidFill>
                    <a:srgbClr val="000000"/>
                  </a:solidFill>
                </a:uFill>
                <a:latin typeface="Calibri"/>
                <a:ea typeface="Calibri"/>
                <a:cs typeface="Calibri"/>
                <a:sym typeface="Calibri"/>
              </a:defRPr>
            </a:pPr>
            <a:r>
              <a:t>Before then immigration on pace to surpass 1901-1910…</a:t>
            </a:r>
          </a:p>
          <a:p>
            <a:pPr marL="307857" indent="-307857" defTabSz="777240">
              <a:spcBef>
                <a:spcPts val="700"/>
              </a:spcBef>
              <a:defRPr sz="2040">
                <a:uFill>
                  <a:solidFill>
                    <a:srgbClr val="000000"/>
                  </a:solidFill>
                </a:uFill>
                <a:latin typeface="Calibri"/>
                <a:ea typeface="Calibri"/>
                <a:cs typeface="Calibri"/>
                <a:sym typeface="Calibri"/>
              </a:defRPr>
            </a:pPr>
            <a:r>
              <a:t>What happens when 800,000 people a year who had been arriving… suddenly stop?</a:t>
            </a:r>
          </a:p>
          <a:p>
            <a:pPr lvl="1" marL="685682" indent="-307857" defTabSz="777240">
              <a:spcBef>
                <a:spcPts val="700"/>
              </a:spcBef>
              <a:defRPr sz="2040">
                <a:uFill>
                  <a:solidFill>
                    <a:srgbClr val="000000"/>
                  </a:solidFill>
                </a:uFill>
                <a:latin typeface="Calibri"/>
                <a:ea typeface="Calibri"/>
                <a:cs typeface="Calibri"/>
                <a:sym typeface="Calibri"/>
              </a:defRPr>
            </a:pPr>
            <a:r>
              <a:t>What does this do to the demand for apartment buildings?</a:t>
            </a:r>
          </a:p>
          <a:p>
            <a:pPr lvl="1" marL="685682" indent="-307857" defTabSz="777240">
              <a:spcBef>
                <a:spcPts val="700"/>
              </a:spcBef>
              <a:defRPr sz="2040">
                <a:uFill>
                  <a:solidFill>
                    <a:srgbClr val="000000"/>
                  </a:solidFill>
                </a:uFill>
                <a:latin typeface="Calibri"/>
                <a:ea typeface="Calibri"/>
                <a:cs typeface="Calibri"/>
                <a:sym typeface="Calibri"/>
              </a:defRPr>
            </a:pPr>
            <a:r>
              <a:t>How is the market going to signal the structural adjustment that needs to take place?</a:t>
            </a:r>
          </a:p>
        </p:txBody>
      </p:sp>
      <p:pic>
        <p:nvPicPr>
          <p:cNvPr id="200" name="U_S__Immigration_History___U_S__Immigration_Policy_-_Environmental_Impact_Statement___population_growth_environment_sustainability.png" descr="U_S__Immigration_History___U_S__Immigration_Policy_-_Environmental_Impact_Statement___population_growth_environment_sustainability.png"/>
          <p:cNvPicPr>
            <a:picLocks noChangeAspect="0"/>
          </p:cNvPicPr>
          <p:nvPr/>
        </p:nvPicPr>
        <p:blipFill>
          <a:blip r:embed="rId2">
            <a:extLst/>
          </a:blip>
          <a:stretch>
            <a:fillRect/>
          </a:stretch>
        </p:blipFill>
        <p:spPr>
          <a:xfrm>
            <a:off x="4567762" y="1023139"/>
            <a:ext cx="4117828" cy="5244064"/>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The Role of the Stock Market"/>
          <p:cNvSpPr txBox="1"/>
          <p:nvPr>
            <p:ph type="title" idx="4294967295"/>
          </p:nvPr>
        </p:nvSpPr>
        <p:spPr>
          <a:xfrm>
            <a:off x="457199" y="-1"/>
            <a:ext cx="8228391" cy="1023141"/>
          </a:xfrm>
          <a:prstGeom prst="rect">
            <a:avLst/>
          </a:prstGeom>
        </p:spPr>
        <p:txBody>
          <a:bodyPr lIns="50800" tIns="50800" rIns="50800" bIns="50800"/>
          <a:lstStyle>
            <a:lvl1pPr defTabSz="340935">
              <a:defRPr sz="4648">
                <a:solidFill>
                  <a:srgbClr val="000080"/>
                </a:solidFill>
              </a:defRPr>
            </a:lvl1pPr>
          </a:lstStyle>
          <a:p>
            <a:pPr/>
            <a:r>
              <a:t>The Role of the Stock Market</a:t>
            </a:r>
          </a:p>
        </p:txBody>
      </p:sp>
      <p:sp>
        <p:nvSpPr>
          <p:cNvPr id="203" name="Stock market doubles between the start of 1927 and late 1929…"/>
          <p:cNvSpPr txBox="1"/>
          <p:nvPr>
            <p:ph type="body" sz="half" idx="4294967295"/>
          </p:nvPr>
        </p:nvSpPr>
        <p:spPr>
          <a:xfrm>
            <a:off x="457199" y="1023139"/>
            <a:ext cx="3759562" cy="5244064"/>
          </a:xfrm>
          <a:prstGeom prst="rect">
            <a:avLst/>
          </a:prstGeom>
        </p:spPr>
        <p:txBody>
          <a:bodyPr lIns="50800" tIns="50800" rIns="50800" bIns="50800" anchor="t"/>
          <a:lstStyle/>
          <a:p>
            <a:pPr marL="300613" indent="-300613" defTabSz="758951">
              <a:spcBef>
                <a:spcPts val="700"/>
              </a:spcBef>
              <a:defRPr sz="1992">
                <a:uFill>
                  <a:solidFill>
                    <a:srgbClr val="000000"/>
                  </a:solidFill>
                </a:uFill>
                <a:latin typeface="Calibri"/>
                <a:ea typeface="Calibri"/>
                <a:cs typeface="Calibri"/>
                <a:sym typeface="Calibri"/>
              </a:defRPr>
            </a:pPr>
            <a:r>
              <a:t>Stock market doubles between the start of 1927 and late 1929</a:t>
            </a:r>
          </a:p>
          <a:p>
            <a:pPr marL="300613" indent="-300613" defTabSz="758951">
              <a:spcBef>
                <a:spcPts val="700"/>
              </a:spcBef>
              <a:defRPr sz="1992">
                <a:uFill>
                  <a:solidFill>
                    <a:srgbClr val="000000"/>
                  </a:solidFill>
                </a:uFill>
                <a:latin typeface="Calibri"/>
                <a:ea typeface="Calibri"/>
                <a:cs typeface="Calibri"/>
                <a:sym typeface="Calibri"/>
              </a:defRPr>
            </a:pPr>
            <a:r>
              <a:t>Positive-feedback margin trading</a:t>
            </a:r>
          </a:p>
          <a:p>
            <a:pPr lvl="1" marL="669548" indent="-300613" defTabSz="758951">
              <a:spcBef>
                <a:spcPts val="700"/>
              </a:spcBef>
              <a:defRPr sz="1992">
                <a:uFill>
                  <a:solidFill>
                    <a:srgbClr val="000000"/>
                  </a:solidFill>
                </a:uFill>
                <a:latin typeface="Calibri"/>
                <a:ea typeface="Calibri"/>
                <a:cs typeface="Calibri"/>
                <a:sym typeface="Calibri"/>
              </a:defRPr>
            </a:pPr>
            <a:r>
              <a:t>And a large number of people coming into the market who do not understand what is going on</a:t>
            </a:r>
          </a:p>
          <a:p>
            <a:pPr marL="300613" indent="-300613" defTabSz="758951">
              <a:spcBef>
                <a:spcPts val="700"/>
              </a:spcBef>
              <a:defRPr sz="1992">
                <a:uFill>
                  <a:solidFill>
                    <a:srgbClr val="000000"/>
                  </a:solidFill>
                </a:uFill>
                <a:latin typeface="Calibri"/>
                <a:ea typeface="Calibri"/>
                <a:cs typeface="Calibri"/>
                <a:sym typeface="Calibri"/>
              </a:defRPr>
            </a:pPr>
            <a:r>
              <a:t>Castles in the air</a:t>
            </a:r>
          </a:p>
          <a:p>
            <a:pPr lvl="1" marL="669548" indent="-300613" defTabSz="758951">
              <a:spcBef>
                <a:spcPts val="700"/>
              </a:spcBef>
              <a:defRPr sz="1992">
                <a:uFill>
                  <a:solidFill>
                    <a:srgbClr val="000000"/>
                  </a:solidFill>
                </a:uFill>
                <a:latin typeface="Calibri"/>
                <a:ea typeface="Calibri"/>
                <a:cs typeface="Calibri"/>
                <a:sym typeface="Calibri"/>
              </a:defRPr>
            </a:pPr>
            <a:r>
              <a:t>Prohibition?</a:t>
            </a:r>
          </a:p>
          <a:p>
            <a:pPr lvl="1" marL="669548" indent="-300613" defTabSz="758951">
              <a:spcBef>
                <a:spcPts val="700"/>
              </a:spcBef>
              <a:defRPr sz="1992">
                <a:uFill>
                  <a:solidFill>
                    <a:srgbClr val="000000"/>
                  </a:solidFill>
                </a:uFill>
                <a:latin typeface="Calibri"/>
                <a:ea typeface="Calibri"/>
                <a:cs typeface="Calibri"/>
                <a:sym typeface="Calibri"/>
              </a:defRPr>
            </a:pPr>
            <a:r>
              <a:t>Monetary policy?</a:t>
            </a:r>
          </a:p>
          <a:p>
            <a:pPr lvl="1" marL="669548" indent="-300613" defTabSz="758951">
              <a:spcBef>
                <a:spcPts val="700"/>
              </a:spcBef>
              <a:defRPr sz="1992">
                <a:uFill>
                  <a:solidFill>
                    <a:srgbClr val="000000"/>
                  </a:solidFill>
                </a:uFill>
                <a:latin typeface="Calibri"/>
                <a:ea typeface="Calibri"/>
                <a:cs typeface="Calibri"/>
                <a:sym typeface="Calibri"/>
              </a:defRPr>
            </a:pPr>
            <a:r>
              <a:t>Mass production?</a:t>
            </a:r>
          </a:p>
          <a:p>
            <a:pPr marL="300613" indent="-300613" defTabSz="758951">
              <a:spcBef>
                <a:spcPts val="700"/>
              </a:spcBef>
              <a:defRPr sz="1992">
                <a:uFill>
                  <a:solidFill>
                    <a:srgbClr val="000000"/>
                  </a:solidFill>
                </a:uFill>
                <a:latin typeface="Calibri"/>
                <a:ea typeface="Calibri"/>
                <a:cs typeface="Calibri"/>
                <a:sym typeface="Calibri"/>
              </a:defRPr>
            </a:pPr>
            <a:r>
              <a:t>The expectations shock produced </a:t>
            </a:r>
          </a:p>
        </p:txBody>
      </p:sp>
      <p:pic>
        <p:nvPicPr>
          <p:cNvPr id="204" name="Dow_Jones_Industrial_Average___Value_Investing_Basics.png" descr="Dow_Jones_Industrial_Average___Value_Investing_Basics.png"/>
          <p:cNvPicPr>
            <a:picLocks noChangeAspect="0"/>
          </p:cNvPicPr>
          <p:nvPr/>
        </p:nvPicPr>
        <p:blipFill>
          <a:blip r:embed="rId2">
            <a:extLst/>
          </a:blip>
          <a:stretch>
            <a:fillRect/>
          </a:stretch>
        </p:blipFill>
        <p:spPr>
          <a:xfrm>
            <a:off x="4216760" y="1023139"/>
            <a:ext cx="4468830" cy="5244064"/>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The Role of the Banking System"/>
          <p:cNvSpPr txBox="1"/>
          <p:nvPr>
            <p:ph type="title" idx="4294967295"/>
          </p:nvPr>
        </p:nvSpPr>
        <p:spPr>
          <a:xfrm>
            <a:off x="457199" y="-1"/>
            <a:ext cx="8228391" cy="1023141"/>
          </a:xfrm>
          <a:prstGeom prst="rect">
            <a:avLst/>
          </a:prstGeom>
        </p:spPr>
        <p:txBody>
          <a:bodyPr lIns="50800" tIns="50800" rIns="50800" bIns="50800"/>
          <a:lstStyle>
            <a:lvl1pPr defTabSz="303966">
              <a:defRPr sz="4144">
                <a:solidFill>
                  <a:srgbClr val="000080"/>
                </a:solidFill>
              </a:defRPr>
            </a:lvl1pPr>
          </a:lstStyle>
          <a:p>
            <a:pPr/>
            <a:r>
              <a:t>The Role of the Banking System</a:t>
            </a:r>
          </a:p>
        </p:txBody>
      </p:sp>
      <p:sp>
        <p:nvSpPr>
          <p:cNvPr id="207" name="In the United States in the 1920s, about 600 banks failed a year—largely small rural banks…"/>
          <p:cNvSpPr txBox="1"/>
          <p:nvPr>
            <p:ph type="body" sz="half" idx="4294967295"/>
          </p:nvPr>
        </p:nvSpPr>
        <p:spPr>
          <a:xfrm>
            <a:off x="457199" y="1023139"/>
            <a:ext cx="3812614" cy="5244064"/>
          </a:xfrm>
          <a:prstGeom prst="rect">
            <a:avLst/>
          </a:prstGeom>
        </p:spPr>
        <p:txBody>
          <a:bodyPr lIns="50800" tIns="50800" rIns="50800" bIns="50800" anchor="t"/>
          <a:lstStyle/>
          <a:p>
            <a:pPr marL="275260" indent="-275260" defTabSz="694944">
              <a:spcBef>
                <a:spcPts val="600"/>
              </a:spcBef>
              <a:defRPr sz="1824">
                <a:uFill>
                  <a:solidFill>
                    <a:srgbClr val="000000"/>
                  </a:solidFill>
                </a:uFill>
                <a:latin typeface="Calibri"/>
                <a:ea typeface="Calibri"/>
                <a:cs typeface="Calibri"/>
                <a:sym typeface="Calibri"/>
              </a:defRPr>
            </a:pPr>
            <a:r>
              <a:t>In the United States in the 1920s, about 600 banks failed a year—largely small rural banks</a:t>
            </a:r>
          </a:p>
          <a:p>
            <a:pPr marL="275260" indent="-275260" defTabSz="694944">
              <a:spcBef>
                <a:spcPts val="600"/>
              </a:spcBef>
              <a:defRPr sz="1824">
                <a:uFill>
                  <a:solidFill>
                    <a:srgbClr val="000000"/>
                  </a:solidFill>
                </a:uFill>
                <a:latin typeface="Calibri"/>
                <a:ea typeface="Calibri"/>
                <a:cs typeface="Calibri"/>
                <a:sym typeface="Calibri"/>
              </a:defRPr>
            </a:pPr>
            <a:r>
              <a:t>But banks set out to make riskier and riskier loans</a:t>
            </a:r>
          </a:p>
          <a:p>
            <a:pPr lvl="1" marL="613080" indent="-275260" defTabSz="694944">
              <a:spcBef>
                <a:spcPts val="600"/>
              </a:spcBef>
              <a:defRPr sz="1824">
                <a:uFill>
                  <a:solidFill>
                    <a:srgbClr val="000000"/>
                  </a:solidFill>
                </a:uFill>
                <a:latin typeface="Calibri"/>
                <a:ea typeface="Calibri"/>
                <a:cs typeface="Calibri"/>
                <a:sym typeface="Calibri"/>
              </a:defRPr>
            </a:pPr>
            <a:r>
              <a:t>Do they count on rescue from the Federal Reserve?</a:t>
            </a:r>
          </a:p>
          <a:p>
            <a:pPr marL="275260" indent="-275260" defTabSz="694944">
              <a:spcBef>
                <a:spcPts val="600"/>
              </a:spcBef>
              <a:defRPr sz="1824">
                <a:uFill>
                  <a:solidFill>
                    <a:srgbClr val="000000"/>
                  </a:solidFill>
                </a:uFill>
                <a:latin typeface="Calibri"/>
                <a:ea typeface="Calibri"/>
                <a:cs typeface="Calibri"/>
                <a:sym typeface="Calibri"/>
              </a:defRPr>
            </a:pPr>
            <a:r>
              <a:t>And when the Great Depression hits, bank failures rise to previously-unimaginable heights</a:t>
            </a:r>
          </a:p>
          <a:p>
            <a:pPr lvl="1" marL="613080" indent="-275260" defTabSz="694944">
              <a:spcBef>
                <a:spcPts val="600"/>
              </a:spcBef>
              <a:defRPr sz="1824">
                <a:uFill>
                  <a:solidFill>
                    <a:srgbClr val="000000"/>
                  </a:solidFill>
                </a:uFill>
                <a:latin typeface="Calibri"/>
                <a:ea typeface="Calibri"/>
                <a:cs typeface="Calibri"/>
                <a:sym typeface="Calibri"/>
              </a:defRPr>
            </a:pPr>
            <a:r>
              <a:t>Is there anything that could do more to boost the demand for or reduce the supply of cash?</a:t>
            </a:r>
          </a:p>
          <a:p>
            <a:pPr lvl="2" marL="950900" indent="-275260" defTabSz="694944">
              <a:spcBef>
                <a:spcPts val="600"/>
              </a:spcBef>
              <a:defRPr sz="1824">
                <a:uFill>
                  <a:solidFill>
                    <a:srgbClr val="000000"/>
                  </a:solidFill>
                </a:uFill>
                <a:latin typeface="Calibri"/>
                <a:ea typeface="Calibri"/>
                <a:cs typeface="Calibri"/>
                <a:sym typeface="Calibri"/>
              </a:defRPr>
            </a:pPr>
            <a:r>
              <a:t>And so call forth a general glut?</a:t>
            </a:r>
          </a:p>
          <a:p>
            <a:pPr marL="275260" indent="-275260" defTabSz="694944">
              <a:spcBef>
                <a:spcPts val="600"/>
              </a:spcBef>
              <a:defRPr sz="1824">
                <a:uFill>
                  <a:solidFill>
                    <a:srgbClr val="000000"/>
                  </a:solidFill>
                </a:uFill>
                <a:latin typeface="Calibri"/>
                <a:ea typeface="Calibri"/>
                <a:cs typeface="Calibri"/>
                <a:sym typeface="Calibri"/>
              </a:defRPr>
            </a:pPr>
            <a:r>
              <a:t>Lenders of “last resort”?</a:t>
            </a:r>
          </a:p>
        </p:txBody>
      </p:sp>
      <p:pic>
        <p:nvPicPr>
          <p:cNvPr id="208" name="bank_failures_in_the_1930s_-_Google_Search.png" descr="bank_failures_in_the_1930s_-_Google_Search.png"/>
          <p:cNvPicPr>
            <a:picLocks noChangeAspect="0"/>
          </p:cNvPicPr>
          <p:nvPr/>
        </p:nvPicPr>
        <p:blipFill>
          <a:blip r:embed="rId2">
            <a:extLst/>
          </a:blip>
          <a:stretch>
            <a:fillRect/>
          </a:stretch>
        </p:blipFill>
        <p:spPr>
          <a:xfrm>
            <a:off x="4269812" y="1023139"/>
            <a:ext cx="4415778" cy="5244064"/>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New Deals"/>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New Deals</a:t>
            </a:r>
          </a:p>
        </p:txBody>
      </p:sp>
      <p:sp>
        <p:nvSpPr>
          <p:cNvPr id="211" name="Takahashi Korekiyo…"/>
          <p:cNvSpPr txBox="1"/>
          <p:nvPr>
            <p:ph type="body" sz="half" idx="4294967295"/>
          </p:nvPr>
        </p:nvSpPr>
        <p:spPr>
          <a:xfrm>
            <a:off x="457199" y="1023139"/>
            <a:ext cx="3933212" cy="5546463"/>
          </a:xfrm>
          <a:prstGeom prst="rect">
            <a:avLst/>
          </a:prstGeom>
        </p:spPr>
        <p:txBody>
          <a:bodyPr lIns="50800" tIns="50800" rIns="50800" bIns="50800" anchor="t"/>
          <a:lstStyle/>
          <a:p>
            <a:pPr marL="362185" indent="-362185" defTabSz="914400">
              <a:spcBef>
                <a:spcPts val="800"/>
              </a:spcBef>
              <a:defRPr>
                <a:uFill>
                  <a:solidFill>
                    <a:srgbClr val="000000"/>
                  </a:solidFill>
                </a:uFill>
                <a:latin typeface="Calibri"/>
                <a:ea typeface="Calibri"/>
                <a:cs typeface="Calibri"/>
                <a:sym typeface="Calibri"/>
              </a:defRPr>
            </a:pPr>
            <a:r>
              <a:t>Takahashi Korekiyo</a:t>
            </a:r>
          </a:p>
          <a:p>
            <a:pPr lvl="1" marL="806685" indent="-362185" defTabSz="914400">
              <a:spcBef>
                <a:spcPts val="800"/>
              </a:spcBef>
              <a:defRPr>
                <a:uFill>
                  <a:solidFill>
                    <a:srgbClr val="000000"/>
                  </a:solidFill>
                </a:uFill>
                <a:latin typeface="Calibri"/>
                <a:ea typeface="Calibri"/>
                <a:cs typeface="Calibri"/>
                <a:sym typeface="Calibri"/>
              </a:defRPr>
            </a:pPr>
            <a:r>
              <a:t>moved early to maintain full employment</a:t>
            </a:r>
          </a:p>
          <a:p>
            <a:pPr marL="362185" indent="-362185" defTabSz="914400">
              <a:spcBef>
                <a:spcPts val="800"/>
              </a:spcBef>
              <a:defRPr>
                <a:uFill>
                  <a:solidFill>
                    <a:srgbClr val="000000"/>
                  </a:solidFill>
                </a:uFill>
                <a:latin typeface="Calibri"/>
                <a:ea typeface="Calibri"/>
                <a:cs typeface="Calibri"/>
                <a:sym typeface="Calibri"/>
              </a:defRPr>
            </a:pPr>
            <a:r>
              <a:t>MacDonald-Snowden-Baldwin</a:t>
            </a:r>
          </a:p>
          <a:p>
            <a:pPr lvl="1" marL="806685" indent="-362185" defTabSz="914400">
              <a:spcBef>
                <a:spcPts val="800"/>
              </a:spcBef>
              <a:defRPr>
                <a:uFill>
                  <a:solidFill>
                    <a:srgbClr val="000000"/>
                  </a:solidFill>
                </a:uFill>
                <a:latin typeface="Calibri"/>
                <a:ea typeface="Calibri"/>
                <a:cs typeface="Calibri"/>
                <a:sym typeface="Calibri"/>
              </a:defRPr>
            </a:pPr>
            <a:r>
              <a:t>Forced off…</a:t>
            </a:r>
          </a:p>
          <a:p>
            <a:pPr marL="362185" indent="-362185" defTabSz="914400">
              <a:spcBef>
                <a:spcPts val="800"/>
              </a:spcBef>
              <a:defRPr>
                <a:uFill>
                  <a:solidFill>
                    <a:srgbClr val="000000"/>
                  </a:solidFill>
                </a:uFill>
                <a:latin typeface="Calibri"/>
                <a:ea typeface="Calibri"/>
                <a:cs typeface="Calibri"/>
                <a:sym typeface="Calibri"/>
              </a:defRPr>
            </a:pPr>
            <a:r>
              <a:t>Adolf Hitler</a:t>
            </a:r>
          </a:p>
          <a:p>
            <a:pPr lvl="1" marL="806685" indent="-362185" defTabSz="914400">
              <a:spcBef>
                <a:spcPts val="800"/>
              </a:spcBef>
              <a:defRPr>
                <a:uFill>
                  <a:solidFill>
                    <a:srgbClr val="000000"/>
                  </a:solidFill>
                </a:uFill>
                <a:latin typeface="Calibri"/>
                <a:ea typeface="Calibri"/>
                <a:cs typeface="Calibri"/>
                <a:sym typeface="Calibri"/>
              </a:defRPr>
            </a:pPr>
            <a:r>
              <a:t>Succeeds Bruening</a:t>
            </a:r>
          </a:p>
          <a:p>
            <a:pPr marL="362185" indent="-362185" defTabSz="914400">
              <a:spcBef>
                <a:spcPts val="800"/>
              </a:spcBef>
              <a:defRPr>
                <a:uFill>
                  <a:solidFill>
                    <a:srgbClr val="000000"/>
                  </a:solidFill>
                </a:uFill>
                <a:latin typeface="Calibri"/>
                <a:ea typeface="Calibri"/>
                <a:cs typeface="Calibri"/>
                <a:sym typeface="Calibri"/>
              </a:defRPr>
            </a:pPr>
            <a:r>
              <a:t>Franklin Delano Roosevelt</a:t>
            </a:r>
          </a:p>
          <a:p>
            <a:pPr lvl="1" marL="806685" indent="-362185" defTabSz="914400">
              <a:spcBef>
                <a:spcPts val="800"/>
              </a:spcBef>
              <a:defRPr>
                <a:uFill>
                  <a:solidFill>
                    <a:srgbClr val="000000"/>
                  </a:solidFill>
                </a:uFill>
                <a:latin typeface="Calibri"/>
                <a:ea typeface="Calibri"/>
                <a:cs typeface="Calibri"/>
                <a:sym typeface="Calibri"/>
              </a:defRPr>
            </a:pPr>
            <a:r>
              <a:t>Succeeds Herbert Hoover</a:t>
            </a:r>
          </a:p>
        </p:txBody>
      </p:sp>
      <p:pic>
        <p:nvPicPr>
          <p:cNvPr id="212" name="Recovery_in_the_Great_Depression_Does_Not_Begin_Until_You_Abandon_the_Gold_Standard.png" descr="Recovery_in_the_Great_Depression_Does_Not_Begin_Until_You_Abandon_the_Gold_Standard.png"/>
          <p:cNvPicPr>
            <a:picLocks noChangeAspect="0"/>
          </p:cNvPicPr>
          <p:nvPr/>
        </p:nvPicPr>
        <p:blipFill>
          <a:blip r:embed="rId2">
            <a:extLst/>
          </a:blip>
          <a:stretch>
            <a:fillRect/>
          </a:stretch>
        </p:blipFill>
        <p:spPr>
          <a:xfrm>
            <a:off x="4390409" y="1023139"/>
            <a:ext cx="4295181" cy="5546463"/>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Why Was the Great Depression so Great? III"/>
          <p:cNvSpPr txBox="1"/>
          <p:nvPr>
            <p:ph type="title" idx="4294967295"/>
          </p:nvPr>
        </p:nvSpPr>
        <p:spPr>
          <a:xfrm>
            <a:off x="457199" y="-1"/>
            <a:ext cx="8228391" cy="1023141"/>
          </a:xfrm>
          <a:prstGeom prst="rect">
            <a:avLst/>
          </a:prstGeom>
        </p:spPr>
        <p:txBody>
          <a:bodyPr lIns="50800" tIns="50800" rIns="50800" bIns="50800"/>
          <a:lstStyle>
            <a:lvl1pPr defTabSz="221813">
              <a:defRPr sz="3024">
                <a:solidFill>
                  <a:srgbClr val="000080"/>
                </a:solidFill>
              </a:defRPr>
            </a:lvl1pPr>
          </a:lstStyle>
          <a:p>
            <a:pPr/>
            <a:r>
              <a:t>Why Was the Great Depression so Great? III</a:t>
            </a:r>
          </a:p>
        </p:txBody>
      </p:sp>
      <p:sp>
        <p:nvSpPr>
          <p:cNvPr id="215" name="John Maynard Keynes:…"/>
          <p:cNvSpPr txBox="1"/>
          <p:nvPr>
            <p:ph type="body" idx="4294967295"/>
          </p:nvPr>
        </p:nvSpPr>
        <p:spPr>
          <a:xfrm>
            <a:off x="457199" y="1023139"/>
            <a:ext cx="8228391" cy="5244064"/>
          </a:xfrm>
          <a:prstGeom prst="rect">
            <a:avLst/>
          </a:prstGeom>
        </p:spPr>
        <p:txBody>
          <a:bodyPr lIns="50800" tIns="50800" rIns="50800" bIns="50800" anchor="t"/>
          <a:lstStyle/>
          <a:p>
            <a:pPr marL="264395" indent="-264395" defTabSz="667512">
              <a:spcBef>
                <a:spcPts val="600"/>
              </a:spcBef>
              <a:defRPr sz="1752">
                <a:uFill>
                  <a:solidFill>
                    <a:srgbClr val="000000"/>
                  </a:solidFill>
                </a:uFill>
                <a:latin typeface="Calibri"/>
                <a:ea typeface="Calibri"/>
                <a:cs typeface="Calibri"/>
                <a:sym typeface="Calibri"/>
              </a:defRPr>
            </a:pPr>
            <a:r>
              <a:t>John Maynard Keynes:</a:t>
            </a:r>
          </a:p>
          <a:p>
            <a:pPr lvl="1" marL="588880" indent="-264395" defTabSz="667512">
              <a:spcBef>
                <a:spcPts val="600"/>
              </a:spcBef>
              <a:defRPr sz="1752">
                <a:uFill>
                  <a:solidFill>
                    <a:srgbClr val="000000"/>
                  </a:solidFill>
                </a:uFill>
                <a:latin typeface="Calibri"/>
                <a:ea typeface="Calibri"/>
                <a:cs typeface="Calibri"/>
                <a:sym typeface="Calibri"/>
              </a:defRPr>
            </a:pPr>
            <a:r>
              <a:t>“When once the recovery has been started, the manner in which it feeds on itself and cumulates is obvious. But during the downward phase, when both fixed capital and stocks of materials are for the time being redundant and working-capital is being reduced, the schedule of the marginal efficiency of capital may fall so low that it can scarcely be corrected, so as to secure a satisfactory rate of new investment, by any practicable reduction in the rate of interest. </a:t>
            </a:r>
          </a:p>
          <a:p>
            <a:pPr lvl="1" marL="588880" indent="-264395" defTabSz="667512">
              <a:spcBef>
                <a:spcPts val="600"/>
              </a:spcBef>
              <a:defRPr sz="1752">
                <a:uFill>
                  <a:solidFill>
                    <a:srgbClr val="000000"/>
                  </a:solidFill>
                </a:uFill>
                <a:latin typeface="Calibri"/>
                <a:ea typeface="Calibri"/>
                <a:cs typeface="Calibri"/>
                <a:sym typeface="Calibri"/>
              </a:defRPr>
            </a:pPr>
            <a:r>
              <a:t>“Thus with markets organised and influenced as they are at present, the market estimation of the marginal efficiency of capital may suffer such enormously wide fluctuations that it cannot be sufficiently offset by corresponding fluctuations in the rate of interest. Moreover, the corresponding movements in the stock-market may, as we have seen above, depress the propensity to consume just when it is most needed. In conditions of laissez-faire the avoidance of wide fluctuations in employment may, therefore, prove impossible without a far-reaching change in the psychology of investment markets such as there is no reason to expect. </a:t>
            </a:r>
          </a:p>
          <a:p>
            <a:pPr lvl="1" marL="588880" indent="-264395" defTabSz="667512">
              <a:spcBef>
                <a:spcPts val="600"/>
              </a:spcBef>
              <a:defRPr sz="1752">
                <a:uFill>
                  <a:solidFill>
                    <a:srgbClr val="000000"/>
                  </a:solidFill>
                </a:uFill>
                <a:latin typeface="Calibri"/>
                <a:ea typeface="Calibri"/>
                <a:cs typeface="Calibri"/>
                <a:sym typeface="Calibri"/>
              </a:defRPr>
            </a:pPr>
            <a:r>
              <a:t>“I conclude that the duty of ordering the current volume of investment cannot safely be left in private hands….”</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Takeaways</a:t>
            </a:r>
          </a:p>
        </p:txBody>
      </p:sp>
      <p:sp>
        <p:nvSpPr>
          <p:cNvPr id="218"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Chapters 9 &amp; 10: Roaring Twenties and the Great Depression</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Normally an economy shifts production from sector to sector…</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But what if there is a demand for more </a:t>
            </a:r>
            <a:r>
              <a:rPr i="1"/>
              <a:t>cash</a:t>
            </a:r>
            <a:r>
              <a:t> rather than for a different mix of goods and services?</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business cycle</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Polanyian perplex</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the big themes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roaring twenties: making industrial civilization as technology and organization prepare to leap forward again…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Vulnerabilities that make the Great Depression possible…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slide into the Great Depression…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What stopped the downslide…</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Preview: Next Time</a:t>
            </a:r>
          </a:p>
        </p:txBody>
      </p:sp>
      <p:sp>
        <p:nvSpPr>
          <p:cNvPr id="221"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Depends on how far I get: try to get to “climbing out of the Great Depression”</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ebb tide of democracy</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social-insurance state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Modern democratic politics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Setting the stage for World War II</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What Was Unconvincing Today?"/>
          <p:cNvSpPr txBox="1"/>
          <p:nvPr>
            <p:ph type="title" idx="4294967295"/>
          </p:nvPr>
        </p:nvSpPr>
        <p:spPr>
          <a:xfrm>
            <a:off x="277663" y="-2"/>
            <a:ext cx="8572501" cy="1267126"/>
          </a:xfrm>
          <a:prstGeom prst="rect">
            <a:avLst/>
          </a:prstGeom>
        </p:spPr>
        <p:txBody>
          <a:bodyPr lIns="45718" tIns="45718" rIns="45718" bIns="45718"/>
          <a:lstStyle>
            <a:lvl1pPr defTabSz="329184">
              <a:defRPr sz="4300">
                <a:uFill>
                  <a:solidFill>
                    <a:srgbClr val="000000"/>
                  </a:solidFill>
                </a:uFill>
              </a:defRPr>
            </a:lvl1pPr>
          </a:lstStyle>
          <a:p>
            <a:pPr/>
            <a:r>
              <a:t>What Was Unconvincing Today?</a:t>
            </a:r>
          </a:p>
        </p:txBody>
      </p:sp>
      <p:sp>
        <p:nvSpPr>
          <p:cNvPr id="224" name="Mistakes and unclarities: typos, wordos, and mindos……"/>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Office Hours"/>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Econ 115: Administration: Office Hours &amp;c.</a:t>
            </a:r>
          </a:p>
        </p:txBody>
      </p:sp>
      <p:sp>
        <p:nvSpPr>
          <p:cNvPr id="91"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41527">
              <a:spcBef>
                <a:spcPts val="800"/>
              </a:spcBef>
              <a:buSzTx/>
              <a:buFont typeface="Arial"/>
              <a:buNone/>
              <a:defRPr b="1" sz="1800">
                <a:uFill>
                  <a:solidFill>
                    <a:srgbClr val="000000"/>
                  </a:solidFill>
                </a:uFill>
                <a:latin typeface="+mn-lt"/>
                <a:ea typeface="+mn-ea"/>
                <a:cs typeface="+mn-cs"/>
                <a:sym typeface="Helvetica"/>
              </a:defRPr>
            </a:pPr>
            <a:r>
              <a:t>DeLong: Office Hours</a:t>
            </a:r>
          </a:p>
          <a:p>
            <a:pPr marL="0" indent="0" defTabSz="341527">
              <a:spcBef>
                <a:spcPts val="800"/>
              </a:spcBef>
              <a:buSzTx/>
              <a:buFont typeface="Arial"/>
              <a:buNone/>
              <a:defRPr sz="1350">
                <a:uFill>
                  <a:solidFill>
                    <a:srgbClr val="000000"/>
                  </a:solidFill>
                </a:uFill>
                <a:latin typeface="+mn-lt"/>
                <a:ea typeface="+mn-ea"/>
                <a:cs typeface="+mn-cs"/>
                <a:sym typeface="Helvetica"/>
              </a:defRPr>
            </a:pPr>
            <a:r>
              <a:t>M 11:10-12:40, Blum Hall 200B</a:t>
            </a:r>
          </a:p>
          <a:p>
            <a:pPr marL="0" indent="0" defTabSz="341527">
              <a:spcBef>
                <a:spcPts val="800"/>
              </a:spcBef>
              <a:buSzTx/>
              <a:buFont typeface="Arial"/>
              <a:buNone/>
              <a:defRPr sz="1350">
                <a:uFill>
                  <a:solidFill>
                    <a:srgbClr val="000000"/>
                  </a:solidFill>
                </a:uFill>
                <a:latin typeface="+mn-lt"/>
                <a:ea typeface="+mn-ea"/>
                <a:cs typeface="+mn-cs"/>
                <a:sym typeface="Helvetica"/>
              </a:defRPr>
            </a:pPr>
            <a:r>
              <a:t>T 11:15-12:00, Blum Hall 200B</a:t>
            </a:r>
          </a:p>
          <a:p>
            <a:pPr marL="0" indent="0" defTabSz="341527">
              <a:spcBef>
                <a:spcPts val="800"/>
              </a:spcBef>
              <a:buSzTx/>
              <a:buFont typeface="Arial"/>
              <a:buNone/>
              <a:defRPr sz="1350">
                <a:uFill>
                  <a:solidFill>
                    <a:srgbClr val="000000"/>
                  </a:solidFill>
                </a:uFill>
                <a:latin typeface="+mn-lt"/>
                <a:ea typeface="+mn-ea"/>
                <a:cs typeface="+mn-cs"/>
                <a:sym typeface="Helvetica"/>
              </a:defRPr>
            </a:pPr>
            <a:r>
              <a:t>By appointment in Blum Hall 200B, Evans 691A, or elsewhere: email &lt;</a:t>
            </a:r>
            <a:r>
              <a:rPr u="sng">
                <a:solidFill>
                  <a:srgbClr val="0000FF"/>
                </a:solidFill>
                <a:uFill>
                  <a:solidFill>
                    <a:srgbClr val="0000FF"/>
                  </a:solidFill>
                </a:uFill>
                <a:hlinkClick r:id="rId2" invalidUrl="" action="" tgtFrame="" tooltip="" history="1" highlightClick="0" endSnd="0"/>
              </a:rPr>
              <a:t>delong@econ.berkeley.edu</a:t>
            </a:r>
            <a:r>
              <a:t>&gt; Sign up at: &lt;</a:t>
            </a:r>
            <a:r>
              <a:rPr>
                <a:hlinkClick r:id="rId3" invalidUrl="" action="" tgtFrame="" tooltip="" history="1" highlightClick="0" endSnd="0"/>
              </a:rPr>
              <a:t>https://www.icloud.com/numbers/0leoOOlezWp6BYKSiPJhdXy7Q</a:t>
            </a:r>
            <a:r>
              <a:t>&gt;</a:t>
            </a:r>
          </a:p>
          <a:p>
            <a:pPr marL="0" indent="0" algn="ctr" defTabSz="341527">
              <a:spcBef>
                <a:spcPts val="800"/>
              </a:spcBef>
              <a:buSzTx/>
              <a:buFont typeface="Arial"/>
              <a:buNone/>
              <a:defRPr b="1" sz="1350">
                <a:uFill>
                  <a:solidFill>
                    <a:srgbClr val="000000"/>
                  </a:solidFill>
                </a:uFill>
                <a:latin typeface="+mn-lt"/>
                <a:ea typeface="+mn-ea"/>
                <a:cs typeface="+mn-cs"/>
                <a:sym typeface="Helvetica"/>
              </a:defRPr>
            </a:pPr>
          </a:p>
          <a:p>
            <a:pPr marL="0" indent="0" defTabSz="341527">
              <a:spcBef>
                <a:spcPts val="800"/>
              </a:spcBef>
              <a:buSzTx/>
              <a:buFont typeface="Arial"/>
              <a:buNone/>
              <a:defRPr b="1" sz="1800">
                <a:uFill>
                  <a:solidFill>
                    <a:srgbClr val="000000"/>
                  </a:solidFill>
                </a:uFill>
                <a:latin typeface="+mn-lt"/>
                <a:ea typeface="+mn-ea"/>
                <a:cs typeface="+mn-cs"/>
                <a:sym typeface="Helvetica"/>
              </a:defRPr>
            </a:pPr>
            <a:r>
              <a:t>Paper NOT due Feb 23: The Coming of Modern Economic Growth: Assignment 4: Everyone Gets 4s…</a:t>
            </a:r>
          </a:p>
          <a:p>
            <a:pPr marL="0" indent="0" defTabSz="341527">
              <a:spcBef>
                <a:spcPts val="800"/>
              </a:spcBef>
              <a:buSzTx/>
              <a:buFont typeface="Arial"/>
              <a:buNone/>
              <a:defRPr sz="1350">
                <a:uFill>
                  <a:solidFill>
                    <a:srgbClr val="000000"/>
                  </a:solidFill>
                </a:uFill>
                <a:latin typeface="+mn-lt"/>
                <a:ea typeface="+mn-ea"/>
                <a:cs typeface="+mn-cs"/>
                <a:sym typeface="Helvetica"/>
              </a:defRPr>
            </a:pPr>
            <a:r>
              <a:t>What do you think are the most important differences between the era of modern economic growth—in those economies and those periods which have been profoundly shaped by it—and earlier economies, or economies which have by-and-large not been profoundly shaped by the modern economic growth process?</a:t>
            </a:r>
          </a:p>
          <a:p>
            <a:pPr marL="0" indent="0" defTabSz="341527">
              <a:spcBef>
                <a:spcPts val="800"/>
              </a:spcBef>
              <a:buSzTx/>
              <a:buFont typeface="Arial"/>
              <a:buNone/>
              <a:defRPr sz="1350">
                <a:uFill>
                  <a:solidFill>
                    <a:srgbClr val="000000"/>
                  </a:solidFill>
                </a:uFill>
                <a:latin typeface="+mn-lt"/>
                <a:ea typeface="+mn-ea"/>
                <a:cs typeface="+mn-cs"/>
                <a:sym typeface="Helvetica"/>
              </a:defRPr>
            </a:pPr>
            <a:r>
              <a:t>Explain why you hold the views that you do. Justify your opinions with quotations from and citations to DeLong's book draft—and to other sources you believe apposite.</a:t>
            </a:r>
          </a:p>
          <a:p>
            <a:pPr marL="0" indent="0" defTabSz="341527">
              <a:spcBef>
                <a:spcPts val="800"/>
              </a:spcBef>
              <a:buSzTx/>
              <a:buFont typeface="Arial"/>
              <a:buNone/>
              <a:defRPr sz="1350">
                <a:uFill>
                  <a:solidFill>
                    <a:srgbClr val="000000"/>
                  </a:solidFill>
                </a:uFill>
                <a:latin typeface="+mn-lt"/>
                <a:ea typeface="+mn-ea"/>
                <a:cs typeface="+mn-cs"/>
                <a:sym typeface="Helvetica"/>
              </a:defRPr>
            </a:pPr>
            <a:r>
              <a:t>Write 400-500 words, and submit them on this webpage.: &lt;</a:t>
            </a:r>
            <a:r>
              <a:rPr u="sng">
                <a:solidFill>
                  <a:srgbClr val="0000FF"/>
                </a:solidFill>
                <a:uFill>
                  <a:solidFill>
                    <a:srgbClr val="0000FF"/>
                  </a:solidFill>
                </a:uFill>
                <a:hlinkClick r:id="rId4" invalidUrl="" action="" tgtFrame="" tooltip="" history="1" highlightClick="0" endSnd="0"/>
              </a:rPr>
              <a:t>https://bcourses.berkeley.edu/courses/1487684/assignments/8051997</a:t>
            </a:r>
            <a:r>
              <a:t>&gt;</a:t>
            </a:r>
          </a:p>
          <a:p>
            <a:pPr marL="0" indent="0" defTabSz="341527">
              <a:spcBef>
                <a:spcPts val="800"/>
              </a:spcBef>
              <a:buSzTx/>
              <a:buFont typeface="Arial"/>
              <a:buNone/>
              <a:defRPr sz="1350">
                <a:uFill>
                  <a:solidFill>
                    <a:srgbClr val="000000"/>
                  </a:solidFill>
                </a:uFill>
                <a:latin typeface="+mn-lt"/>
                <a:ea typeface="+mn-ea"/>
                <a:cs typeface="+mn-cs"/>
                <a:sym typeface="Helvetica"/>
              </a:defRPr>
            </a:pPr>
          </a:p>
          <a:p>
            <a:pPr marL="0" indent="0" defTabSz="341527">
              <a:spcBef>
                <a:spcPts val="800"/>
              </a:spcBef>
              <a:buSzTx/>
              <a:buFont typeface="Arial"/>
              <a:buNone/>
              <a:defRPr b="1" sz="1800">
                <a:uFill>
                  <a:solidFill>
                    <a:srgbClr val="000000"/>
                  </a:solidFill>
                </a:uFill>
                <a:latin typeface="+mn-lt"/>
                <a:ea typeface="+mn-ea"/>
                <a:cs typeface="+mn-cs"/>
                <a:sym typeface="Helvetica"/>
              </a:defRPr>
            </a:pPr>
            <a:r>
              <a:t>Dasgupta, Eichengreen, and Skidelsky will be on the exam!</a:t>
            </a:r>
          </a:p>
          <a:p>
            <a:pPr marL="0" indent="0" defTabSz="349757">
              <a:spcBef>
                <a:spcPts val="900"/>
              </a:spcBef>
              <a:buSzTx/>
              <a:buFont typeface="Arial"/>
              <a:buNone/>
              <a:defRPr b="1" sz="1800">
                <a:uFill>
                  <a:solidFill>
                    <a:srgbClr val="000000"/>
                  </a:solidFill>
                </a:uFill>
                <a:latin typeface="+mn-lt"/>
                <a:ea typeface="+mn-ea"/>
                <a:cs typeface="+mn-cs"/>
                <a:sym typeface="Helvetica"/>
              </a:defRPr>
            </a:pPr>
            <a:r>
              <a:t>Memo: bCourses website &lt;</a:t>
            </a:r>
            <a:r>
              <a:rPr u="sng">
                <a:solidFill>
                  <a:srgbClr val="0000FF"/>
                </a:solidFill>
                <a:uFill>
                  <a:solidFill>
                    <a:srgbClr val="0000FF"/>
                  </a:solidFill>
                </a:uFill>
                <a:hlinkClick r:id="rId5"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Catch Our Breath…"/>
          <p:cNvSpPr txBox="1"/>
          <p:nvPr>
            <p:ph type="title"/>
          </p:nvPr>
        </p:nvSpPr>
        <p:spPr>
          <a:xfrm>
            <a:off x="276457" y="-2"/>
            <a:ext cx="8572501" cy="1270003"/>
          </a:xfrm>
          <a:prstGeom prst="rect">
            <a:avLst/>
          </a:prstGeom>
        </p:spPr>
        <p:txBody>
          <a:bodyPr/>
          <a:lstStyle/>
          <a:p>
            <a:pPr/>
            <a:r>
              <a:t>Catch Our Breath…</a:t>
            </a:r>
          </a:p>
        </p:txBody>
      </p:sp>
      <p:sp>
        <p:nvSpPr>
          <p:cNvPr id="227"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28"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Preview: Next Time"/>
          <p:cNvSpPr txBox="1"/>
          <p:nvPr>
            <p:ph type="title" idx="4294967295"/>
          </p:nvPr>
        </p:nvSpPr>
        <p:spPr>
          <a:xfrm>
            <a:off x="277663" y="-2"/>
            <a:ext cx="8572501" cy="1267126"/>
          </a:xfrm>
          <a:prstGeom prst="rect">
            <a:avLst/>
          </a:prstGeom>
        </p:spPr>
        <p:txBody>
          <a:bodyPr lIns="45718" tIns="45718" rIns="45718" bIns="45718"/>
          <a:lstStyle>
            <a:lvl1pPr defTabSz="406908">
              <a:defRPr sz="5340">
                <a:uFill>
                  <a:solidFill>
                    <a:srgbClr val="000000"/>
                  </a:solidFill>
                </a:uFill>
              </a:defRPr>
            </a:lvl1pPr>
          </a:lstStyle>
          <a:p>
            <a:pPr/>
            <a:r>
              <a:t>Review: The Broad Sweep</a:t>
            </a:r>
          </a:p>
        </p:txBody>
      </p:sp>
      <p:sp>
        <p:nvSpPr>
          <p:cNvPr id="231" name="On to Chapter 3: Globalizing the World, 1870-1914 (&amp; Eichengreen, 1&amp;2):…"/>
          <p:cNvSpPr txBox="1"/>
          <p:nvPr>
            <p:ph type="body" sz="quarter" idx="4294967295"/>
          </p:nvPr>
        </p:nvSpPr>
        <p:spPr>
          <a:xfrm>
            <a:off x="277663" y="1267123"/>
            <a:ext cx="8572501" cy="1191670"/>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Post-1870 is the miracle:</a:t>
            </a:r>
          </a:p>
          <a:p>
            <a:pPr marL="0" indent="0" defTabSz="429768">
              <a:spcBef>
                <a:spcPts val="0"/>
              </a:spcBef>
              <a:buSzTx/>
              <a:buFont typeface="Arial"/>
              <a:buNone/>
              <a:defRPr b="1" sz="2200">
                <a:uFill>
                  <a:solidFill>
                    <a:srgbClr val="000000"/>
                  </a:solidFill>
                </a:uFill>
                <a:latin typeface="+mn-lt"/>
                <a:ea typeface="+mn-ea"/>
                <a:cs typeface="+mn-cs"/>
                <a:sym typeface="Helvetica"/>
              </a:defRPr>
            </a:pPr>
          </a:p>
        </p:txBody>
      </p:sp>
      <p:pic>
        <p:nvPicPr>
          <p:cNvPr id="232" name="Image" descr="Image"/>
          <p:cNvPicPr>
            <a:picLocks noChangeAspect="1"/>
          </p:cNvPicPr>
          <p:nvPr/>
        </p:nvPicPr>
        <p:blipFill>
          <a:blip r:embed="rId2">
            <a:extLst/>
          </a:blip>
          <a:stretch>
            <a:fillRect/>
          </a:stretch>
        </p:blipFill>
        <p:spPr>
          <a:xfrm>
            <a:off x="277663" y="1767706"/>
            <a:ext cx="8572501" cy="4316120"/>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West”</a:t>
            </a:r>
          </a:p>
        </p:txBody>
      </p:sp>
      <p:sp>
        <p:nvSpPr>
          <p:cNvPr id="235" name="On to Chapter 3: Globalizing the World, 1870-1914 (&amp; Eichengreen, 1&amp;2):…"/>
          <p:cNvSpPr txBox="1"/>
          <p:nvPr>
            <p:ph type="body" sz="quarter" idx="4294967295"/>
          </p:nvPr>
        </p:nvSpPr>
        <p:spPr>
          <a:xfrm>
            <a:off x="277663" y="1267123"/>
            <a:ext cx="8572501" cy="1191670"/>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800, 1500, 1770, or 1870?:</a:t>
            </a:r>
          </a:p>
          <a:p>
            <a:pPr marL="0" indent="0" defTabSz="429768">
              <a:spcBef>
                <a:spcPts val="0"/>
              </a:spcBef>
              <a:buSzTx/>
              <a:buFont typeface="Arial"/>
              <a:buNone/>
              <a:defRPr b="1" sz="2200">
                <a:uFill>
                  <a:solidFill>
                    <a:srgbClr val="000000"/>
                  </a:solidFill>
                </a:uFill>
                <a:latin typeface="+mn-lt"/>
                <a:ea typeface="+mn-ea"/>
                <a:cs typeface="+mn-cs"/>
                <a:sym typeface="Helvetica"/>
              </a:defRPr>
            </a:pPr>
          </a:p>
        </p:txBody>
      </p:sp>
      <p:pic>
        <p:nvPicPr>
          <p:cNvPr id="236" name="Image" descr="Image"/>
          <p:cNvPicPr>
            <a:picLocks noChangeAspect="1"/>
          </p:cNvPicPr>
          <p:nvPr/>
        </p:nvPicPr>
        <p:blipFill>
          <a:blip r:embed="rId2">
            <a:extLst/>
          </a:blip>
          <a:stretch>
            <a:fillRect/>
          </a:stretch>
        </p:blipFill>
        <p:spPr>
          <a:xfrm>
            <a:off x="277663" y="1847152"/>
            <a:ext cx="8572501" cy="3760331"/>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West”</a:t>
            </a:r>
          </a:p>
        </p:txBody>
      </p:sp>
      <p:sp>
        <p:nvSpPr>
          <p:cNvPr id="239" name="On to Chapter 3: Globalizing the World, 1870-1914 (&amp; Eichengreen, 1&amp;2):…"/>
          <p:cNvSpPr txBox="1"/>
          <p:nvPr>
            <p:ph type="body" sz="quarter" idx="4294967295"/>
          </p:nvPr>
        </p:nvSpPr>
        <p:spPr>
          <a:xfrm>
            <a:off x="277663" y="1044198"/>
            <a:ext cx="8572501" cy="834635"/>
          </a:xfrm>
          <a:prstGeom prst="rect">
            <a:avLst/>
          </a:prstGeom>
        </p:spPr>
        <p:txBody>
          <a:bodyPr lIns="45718" tIns="45718" rIns="45718" bIns="45718" anchor="t"/>
          <a:lstStyle/>
          <a:p>
            <a:pPr marL="0" indent="0" defTabSz="275051">
              <a:spcBef>
                <a:spcPts val="0"/>
              </a:spcBef>
              <a:buSzTx/>
              <a:buFont typeface="Arial"/>
              <a:buNone/>
              <a:defRPr b="1" sz="1408">
                <a:uFill>
                  <a:solidFill>
                    <a:srgbClr val="000000"/>
                  </a:solidFill>
                </a:uFill>
                <a:latin typeface="+mn-lt"/>
                <a:ea typeface="+mn-ea"/>
                <a:cs typeface="+mn-cs"/>
                <a:sym typeface="Helvetica"/>
              </a:defRPr>
            </a:pPr>
            <a:r>
              <a:t>1914-1938, 1870-1913, &amp; 1938-1973</a:t>
            </a:r>
          </a:p>
          <a:p>
            <a:pPr marL="0" indent="0" defTabSz="275051">
              <a:spcBef>
                <a:spcPts val="0"/>
              </a:spcBef>
              <a:buSzTx/>
              <a:buFont typeface="Arial"/>
              <a:buNone/>
              <a:defRPr b="1" sz="1408">
                <a:uFill>
                  <a:solidFill>
                    <a:srgbClr val="000000"/>
                  </a:solidFill>
                </a:uFill>
                <a:latin typeface="+mn-lt"/>
                <a:ea typeface="+mn-ea"/>
                <a:cs typeface="+mn-cs"/>
                <a:sym typeface="Helvetica"/>
              </a:defRPr>
            </a:pPr>
          </a:p>
          <a:p>
            <a:pPr marL="144763" indent="-144763" defTabSz="275051">
              <a:spcBef>
                <a:spcPts val="0"/>
              </a:spcBef>
              <a:buSzPct val="100000"/>
              <a:defRPr sz="1152">
                <a:uFill>
                  <a:solidFill>
                    <a:srgbClr val="000000"/>
                  </a:solidFill>
                </a:uFill>
                <a:latin typeface="Times New Roman"/>
                <a:ea typeface="Times New Roman"/>
                <a:cs typeface="Times New Roman"/>
                <a:sym typeface="Times New Roman"/>
              </a:defRPr>
            </a:pPr>
            <a:r>
              <a:t>Rate of growth in the North Atlantic industrial core halves comparing 1870-1913 to 1914-1938; then triples afterwards over 1938-1973</a:t>
            </a:r>
          </a:p>
          <a:p>
            <a:pPr marL="144763" indent="-144763" defTabSz="275051">
              <a:spcBef>
                <a:spcPts val="0"/>
              </a:spcBef>
              <a:buSzPct val="100000"/>
              <a:defRPr sz="1152">
                <a:uFill>
                  <a:solidFill>
                    <a:srgbClr val="000000"/>
                  </a:solidFill>
                </a:uFill>
                <a:latin typeface="Times New Roman"/>
                <a:ea typeface="Times New Roman"/>
                <a:cs typeface="Times New Roman"/>
                <a:sym typeface="Times New Roman"/>
              </a:defRPr>
            </a:pPr>
            <a:r>
              <a:t>Slows again after 1973</a:t>
            </a:r>
          </a:p>
        </p:txBody>
      </p:sp>
      <p:pic>
        <p:nvPicPr>
          <p:cNvPr id="240" name="Image" descr="Image"/>
          <p:cNvPicPr>
            <a:picLocks noChangeAspect="0"/>
          </p:cNvPicPr>
          <p:nvPr/>
        </p:nvPicPr>
        <p:blipFill>
          <a:blip r:embed="rId2">
            <a:extLst/>
          </a:blip>
          <a:stretch>
            <a:fillRect/>
          </a:stretch>
        </p:blipFill>
        <p:spPr>
          <a:xfrm>
            <a:off x="445303" y="1878832"/>
            <a:ext cx="3205410" cy="2376885"/>
          </a:xfrm>
          <a:prstGeom prst="rect">
            <a:avLst/>
          </a:prstGeom>
          <a:ln w="12700">
            <a:miter lim="400000"/>
          </a:ln>
        </p:spPr>
      </p:pic>
      <p:pic>
        <p:nvPicPr>
          <p:cNvPr id="241" name="Image" descr="Image"/>
          <p:cNvPicPr>
            <a:picLocks noChangeAspect="0"/>
          </p:cNvPicPr>
          <p:nvPr/>
        </p:nvPicPr>
        <p:blipFill>
          <a:blip r:embed="rId3">
            <a:extLst/>
          </a:blip>
          <a:srcRect l="0" t="0" r="32938" b="0"/>
          <a:stretch>
            <a:fillRect/>
          </a:stretch>
        </p:blipFill>
        <p:spPr>
          <a:xfrm>
            <a:off x="4854823" y="1878832"/>
            <a:ext cx="3995490" cy="2516707"/>
          </a:xfrm>
          <a:prstGeom prst="rect">
            <a:avLst/>
          </a:prstGeom>
          <a:ln w="12700">
            <a:miter lim="400000"/>
          </a:ln>
        </p:spPr>
      </p:pic>
      <p:pic>
        <p:nvPicPr>
          <p:cNvPr id="242" name="Image" descr="Image"/>
          <p:cNvPicPr>
            <a:picLocks noChangeAspect="0"/>
          </p:cNvPicPr>
          <p:nvPr/>
        </p:nvPicPr>
        <p:blipFill>
          <a:blip r:embed="rId4">
            <a:extLst/>
          </a:blip>
          <a:stretch>
            <a:fillRect/>
          </a:stretch>
        </p:blipFill>
        <p:spPr>
          <a:xfrm>
            <a:off x="690025" y="4493167"/>
            <a:ext cx="4164799" cy="1938561"/>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245" name="On to Chapter 3: Globalizing the World, 1870-1914 (&amp; Eichengreen, 1&amp;2):…"/>
          <p:cNvSpPr txBox="1"/>
          <p:nvPr>
            <p:ph type="body" idx="4294967295"/>
          </p:nvPr>
        </p:nvSpPr>
        <p:spPr>
          <a:xfrm>
            <a:off x="277663" y="1044198"/>
            <a:ext cx="8572501" cy="5541771"/>
          </a:xfrm>
          <a:prstGeom prst="rect">
            <a:avLst/>
          </a:prstGeom>
        </p:spPr>
        <p:txBody>
          <a:bodyPr lIns="45718" tIns="45718" rIns="45718" bIns="45718" anchor="t"/>
          <a:lstStyle/>
          <a:p>
            <a:pPr marL="0" indent="0" defTabSz="429768">
              <a:spcBef>
                <a:spcPts val="0"/>
              </a:spcBef>
              <a:buSzTx/>
              <a:buFont typeface="Arial"/>
              <a:buNone/>
              <a:defRPr b="1" sz="3600">
                <a:uFill>
                  <a:solidFill>
                    <a:srgbClr val="000000"/>
                  </a:solidFill>
                </a:uFill>
                <a:latin typeface="+mn-lt"/>
                <a:ea typeface="+mn-ea"/>
                <a:cs typeface="+mn-cs"/>
                <a:sym typeface="Helvetica"/>
              </a:defRPr>
            </a:pPr>
            <a:r>
              <a:t>What was the growth rate of </a:t>
            </a:r>
            <a:r>
              <a:rPr i="1"/>
              <a:t>ideas</a:t>
            </a:r>
            <a:r>
              <a:t> in the industrial core of the world economy over 1870-2020?</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248" name="On to Chapter 3: Globalizing the World, 1870-1914 (&amp; Eichengreen, 1&amp;2):…"/>
          <p:cNvSpPr txBox="1"/>
          <p:nvPr>
            <p:ph type="body" idx="4294967295"/>
          </p:nvPr>
        </p:nvSpPr>
        <p:spPr>
          <a:xfrm>
            <a:off x="277663" y="1044198"/>
            <a:ext cx="8572501" cy="5541771"/>
          </a:xfrm>
          <a:prstGeom prst="rect">
            <a:avLst/>
          </a:prstGeom>
        </p:spPr>
        <p:txBody>
          <a:bodyPr lIns="45718" tIns="45718" rIns="45718" bIns="45718" anchor="t"/>
          <a:lstStyle/>
          <a:p>
            <a:pPr marL="0" indent="0" defTabSz="429768">
              <a:spcBef>
                <a:spcPts val="0"/>
              </a:spcBef>
              <a:buSzTx/>
              <a:buFont typeface="Arial"/>
              <a:buNone/>
              <a:defRPr b="1" sz="3600">
                <a:uFill>
                  <a:solidFill>
                    <a:srgbClr val="000000"/>
                  </a:solidFill>
                </a:uFill>
                <a:latin typeface="+mn-lt"/>
                <a:ea typeface="+mn-ea"/>
                <a:cs typeface="+mn-cs"/>
                <a:sym typeface="Helvetica"/>
              </a:defRPr>
            </a:pPr>
            <a:r>
              <a:t>What was the growth rate of </a:t>
            </a:r>
            <a:r>
              <a:rPr i="1"/>
              <a:t>ideas</a:t>
            </a:r>
            <a:r>
              <a:t> in the industrial core of the world economy over 1770-1870?</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Review: The Belle Époque Broken"/>
          <p:cNvSpPr txBox="1"/>
          <p:nvPr>
            <p:ph type="title" idx="4294967295"/>
          </p:nvPr>
        </p:nvSpPr>
        <p:spPr>
          <a:xfrm>
            <a:off x="457199" y="-1"/>
            <a:ext cx="8234348" cy="1094173"/>
          </a:xfrm>
          <a:prstGeom prst="rect">
            <a:avLst/>
          </a:prstGeom>
        </p:spPr>
        <p:txBody>
          <a:bodyPr lIns="50800" tIns="50800" rIns="50800" bIns="50800"/>
          <a:lstStyle/>
          <a:p>
            <a:pPr lvl="1" defTabSz="287535">
              <a:defRPr sz="3920"/>
            </a:pPr>
            <a:r>
              <a:t>Review: The Belle Époque Broken</a:t>
            </a:r>
          </a:p>
        </p:txBody>
      </p:sp>
      <p:sp>
        <p:nvSpPr>
          <p:cNvPr id="251" name="John Maynard Keynes:…"/>
          <p:cNvSpPr txBox="1"/>
          <p:nvPr>
            <p:ph type="body" idx="4294967295"/>
          </p:nvPr>
        </p:nvSpPr>
        <p:spPr>
          <a:xfrm>
            <a:off x="457199" y="1094171"/>
            <a:ext cx="8234348" cy="5244063"/>
          </a:xfrm>
          <a:prstGeom prst="rect">
            <a:avLst/>
          </a:prstGeom>
        </p:spPr>
        <p:txBody>
          <a:bodyPr lIns="50800" tIns="50800" rIns="50800" bIns="50800" anchor="t"/>
          <a:lstStyle/>
          <a:p>
            <a:pPr marL="0" indent="0" defTabSz="343814">
              <a:spcBef>
                <a:spcPts val="0"/>
              </a:spcBef>
              <a:buSzTx/>
              <a:buFont typeface="Arial"/>
              <a:buNone/>
              <a:defRPr b="1" sz="1760">
                <a:uFill>
                  <a:solidFill>
                    <a:srgbClr val="000000"/>
                  </a:solidFill>
                </a:uFill>
                <a:latin typeface="+mn-lt"/>
                <a:ea typeface="+mn-ea"/>
                <a:cs typeface="+mn-cs"/>
                <a:sym typeface="Helvetica"/>
              </a:defRPr>
            </a:pPr>
            <a:r>
              <a:t>John Maynard Keynes:</a:t>
            </a:r>
          </a:p>
          <a:p>
            <a:pPr marL="0" indent="0" defTabSz="343814">
              <a:spcBef>
                <a:spcPts val="0"/>
              </a:spcBef>
              <a:buSzTx/>
              <a:buFont typeface="Arial"/>
              <a:buNone/>
              <a:defRPr b="1" sz="1760">
                <a:uFill>
                  <a:solidFill>
                    <a:srgbClr val="000000"/>
                  </a:solidFill>
                </a:uFill>
                <a:latin typeface="+mn-lt"/>
                <a:ea typeface="+mn-ea"/>
                <a:cs typeface="+mn-cs"/>
                <a:sym typeface="Helvetica"/>
              </a:defRPr>
            </a:pPr>
          </a:p>
          <a:p>
            <a:pPr marL="289748" indent="-289748" defTabSz="731520">
              <a:spcBef>
                <a:spcPts val="600"/>
              </a:spcBef>
              <a:defRPr sz="1920">
                <a:uFill>
                  <a:solidFill>
                    <a:srgbClr val="000000"/>
                  </a:solidFill>
                </a:uFill>
                <a:latin typeface="Calibri"/>
                <a:ea typeface="Calibri"/>
                <a:cs typeface="Calibri"/>
                <a:sym typeface="Calibri"/>
              </a:defRPr>
            </a:pPr>
            <a:r>
              <a:t>“Very few of us realise[d] with conviction the intensely unusual, unstable, complicated, unreliable, temporary nature of the economic organisation by which Western Europe has lived for the last half century. We assume some of the most peculiar and temporary of our late advantages as natural, permanent, and to be depended on, and we lay our plans accordingly. </a:t>
            </a:r>
          </a:p>
          <a:p>
            <a:pPr marL="289748" indent="-289748" defTabSz="731520">
              <a:spcBef>
                <a:spcPts val="600"/>
              </a:spcBef>
              <a:defRPr sz="1920">
                <a:uFill>
                  <a:solidFill>
                    <a:srgbClr val="000000"/>
                  </a:solidFill>
                </a:uFill>
                <a:latin typeface="Calibri"/>
                <a:ea typeface="Calibri"/>
                <a:cs typeface="Calibri"/>
                <a:sym typeface="Calibri"/>
              </a:defRPr>
            </a:pPr>
            <a:r>
              <a:t>“On this sandy and false foundation we scheme for social improvement and dress our political platforms, pursue our animosities and particular ambitions, and feel ourselves with enough margin in hand to foster, not assuage, civil conflict in the European family.... </a:t>
            </a:r>
          </a:p>
          <a:p>
            <a:pPr marL="289748" indent="-289748" defTabSz="731520">
              <a:spcBef>
                <a:spcPts val="600"/>
              </a:spcBef>
              <a:defRPr sz="1920">
                <a:uFill>
                  <a:solidFill>
                    <a:srgbClr val="000000"/>
                  </a:solidFill>
                </a:uFill>
                <a:latin typeface="Calibri"/>
                <a:ea typeface="Calibri"/>
                <a:cs typeface="Calibri"/>
                <a:sym typeface="Calibri"/>
              </a:defRPr>
            </a:pPr>
            <a:r>
              <a:t>“France, Germany, Italy, Austria, and Holland, Russia and Roumania and Poland, throb together, and their structure and civilisation are essentially one. They flourished together, they have rocked together in a war which we, in spite of our enormous contributions and sacrifices (like though in a less degree than America), economically stood outside, and they may fall together…”</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Aristocracy &amp; Social Democracy"/>
          <p:cNvSpPr txBox="1"/>
          <p:nvPr>
            <p:ph type="title" idx="4294967295"/>
          </p:nvPr>
        </p:nvSpPr>
        <p:spPr>
          <a:xfrm>
            <a:off x="457199" y="-1"/>
            <a:ext cx="8234348" cy="1094173"/>
          </a:xfrm>
          <a:prstGeom prst="rect">
            <a:avLst/>
          </a:prstGeom>
        </p:spPr>
        <p:txBody>
          <a:bodyPr lIns="50800" tIns="50800" rIns="50800" bIns="50800"/>
          <a:lstStyle/>
          <a:p>
            <a:pPr lvl="1" defTabSz="303966">
              <a:defRPr sz="4144">
                <a:solidFill>
                  <a:srgbClr val="000080"/>
                </a:solidFill>
              </a:defRPr>
            </a:pPr>
            <a:r>
              <a:t>Aristocracy &amp; Social Democracy</a:t>
            </a:r>
          </a:p>
        </p:txBody>
      </p:sp>
      <p:sp>
        <p:nvSpPr>
          <p:cNvPr id="254" name="The aristocrats had rolled the dice:…"/>
          <p:cNvSpPr txBox="1"/>
          <p:nvPr>
            <p:ph type="body" idx="4294967295"/>
          </p:nvPr>
        </p:nvSpPr>
        <p:spPr>
          <a:xfrm>
            <a:off x="457199" y="1094171"/>
            <a:ext cx="8234348" cy="5244063"/>
          </a:xfrm>
          <a:prstGeom prst="rect">
            <a:avLst/>
          </a:prstGeom>
        </p:spPr>
        <p:txBody>
          <a:bodyPr lIns="50800" tIns="50800" rIns="50800" bIns="50800" anchor="t"/>
          <a:lstStyle/>
          <a:p>
            <a:pPr marL="0" indent="0" defTabSz="253563">
              <a:spcBef>
                <a:spcPts val="0"/>
              </a:spcBef>
              <a:buSzTx/>
              <a:buFont typeface="Arial"/>
              <a:buNone/>
              <a:defRPr b="1" sz="1298">
                <a:uFill>
                  <a:solidFill>
                    <a:srgbClr val="000000"/>
                  </a:solidFill>
                </a:uFill>
                <a:latin typeface="+mn-lt"/>
                <a:ea typeface="+mn-ea"/>
                <a:cs typeface="+mn-cs"/>
                <a:sym typeface="Helvetica"/>
              </a:defRPr>
            </a:pPr>
            <a:r>
              <a:t>The aristocrats had rolled the dice:</a:t>
            </a:r>
          </a:p>
          <a:p>
            <a:pPr marL="213689" indent="-213689" defTabSz="539495">
              <a:spcBef>
                <a:spcPts val="400"/>
              </a:spcBef>
              <a:defRPr sz="1416">
                <a:uFill>
                  <a:solidFill>
                    <a:srgbClr val="000000"/>
                  </a:solidFill>
                </a:uFill>
                <a:latin typeface="Calibri"/>
                <a:ea typeface="Calibri"/>
                <a:cs typeface="Calibri"/>
                <a:sym typeface="Calibri"/>
              </a:defRPr>
            </a:pPr>
            <a:r>
              <a:t>Europe in 1914 was a Europe of national populations, of industrialists and socialists, of factory workers and technicians…</a:t>
            </a:r>
          </a:p>
          <a:p>
            <a:pPr marL="213689" indent="-213689" defTabSz="539495">
              <a:spcBef>
                <a:spcPts val="400"/>
              </a:spcBef>
              <a:defRPr sz="1416">
                <a:uFill>
                  <a:solidFill>
                    <a:srgbClr val="000000"/>
                  </a:solidFill>
                </a:uFill>
                <a:latin typeface="Calibri"/>
                <a:ea typeface="Calibri"/>
                <a:cs typeface="Calibri"/>
                <a:sym typeface="Calibri"/>
              </a:defRPr>
            </a:pPr>
            <a:r>
              <a:t>Europe’s governments in 1914—especially the defense and foreign affairs ministries—had been populated by aristocrats, ex-aristocrats, and would-be aristocrats.</a:t>
            </a:r>
          </a:p>
          <a:p>
            <a:pPr marL="213689" indent="-213689" defTabSz="539495">
              <a:spcBef>
                <a:spcPts val="400"/>
              </a:spcBef>
              <a:defRPr sz="1416">
                <a:uFill>
                  <a:solidFill>
                    <a:srgbClr val="000000"/>
                  </a:solidFill>
                </a:uFill>
                <a:latin typeface="Calibri"/>
                <a:ea typeface="Calibri"/>
                <a:cs typeface="Calibri"/>
                <a:sym typeface="Calibri"/>
              </a:defRPr>
            </a:pPr>
            <a:r>
              <a:t>Landed, aristocratic, military elites had control of many of the levers of propaganda and power…</a:t>
            </a:r>
          </a:p>
          <a:p>
            <a:pPr marL="213689" indent="-213689" defTabSz="539495">
              <a:spcBef>
                <a:spcPts val="400"/>
              </a:spcBef>
              <a:defRPr sz="1416">
                <a:uFill>
                  <a:solidFill>
                    <a:srgbClr val="000000"/>
                  </a:solidFill>
                </a:uFill>
                <a:latin typeface="Calibri"/>
                <a:ea typeface="Calibri"/>
                <a:cs typeface="Calibri"/>
                <a:sym typeface="Calibri"/>
              </a:defRPr>
            </a:pPr>
            <a:r>
              <a:t>Aristocrats had had help. Industrialists and entrepreneurs were eager to provide their political support in return for economic benefits, as in the 1879 German “marriage of iron and rye”: the imposition of tariffs on imports of British steel (to protect the positions of German manufacturers) and on imports of American grain (to protect the positions of German landlords)… </a:t>
            </a:r>
          </a:p>
          <a:p>
            <a:pPr marL="213689" indent="-213689" defTabSz="539495">
              <a:spcBef>
                <a:spcPts val="400"/>
              </a:spcBef>
              <a:defRPr sz="1416">
                <a:uFill>
                  <a:solidFill>
                    <a:srgbClr val="000000"/>
                  </a:solidFill>
                </a:uFill>
                <a:latin typeface="Calibri"/>
                <a:ea typeface="Calibri"/>
                <a:cs typeface="Calibri"/>
                <a:sym typeface="Calibri"/>
              </a:defRPr>
            </a:pPr>
            <a:r>
              <a:t>On the eve of World War I, these landed military service aristocrats, ex-aristocrats, and would-be aristocrats increasingly found themselves members of a social caste that had no societal function…</a:t>
            </a:r>
          </a:p>
          <a:p>
            <a:pPr marL="213689" indent="-213689" defTabSz="539495">
              <a:spcBef>
                <a:spcPts val="400"/>
              </a:spcBef>
              <a:defRPr sz="1416">
                <a:uFill>
                  <a:solidFill>
                    <a:srgbClr val="000000"/>
                  </a:solidFill>
                </a:uFill>
                <a:latin typeface="Calibri"/>
                <a:ea typeface="Calibri"/>
                <a:cs typeface="Calibri"/>
                <a:sym typeface="Calibri"/>
              </a:defRPr>
            </a:pPr>
            <a:r>
              <a:t>But power—in the form of office and of vast (if declining relative) wealth—and propaganda—in the form of pageantry and the press—were reinforced by ideologies: Social darwinism…</a:t>
            </a:r>
          </a:p>
          <a:p>
            <a:pPr marL="213689" indent="-213689" defTabSz="539495">
              <a:spcBef>
                <a:spcPts val="400"/>
              </a:spcBef>
              <a:defRPr sz="1416">
                <a:uFill>
                  <a:solidFill>
                    <a:srgbClr val="000000"/>
                  </a:solidFill>
                </a:uFill>
                <a:latin typeface="Calibri"/>
                <a:ea typeface="Calibri"/>
                <a:cs typeface="Calibri"/>
                <a:sym typeface="Calibri"/>
              </a:defRPr>
            </a:pPr>
            <a:r>
              <a:t>The aristocrats rolled the dice—and lost…</a:t>
            </a:r>
          </a:p>
          <a:p>
            <a:pPr marL="0" indent="0" defTabSz="253563">
              <a:spcBef>
                <a:spcPts val="0"/>
              </a:spcBef>
              <a:buSzTx/>
              <a:buFont typeface="Arial"/>
              <a:buNone/>
              <a:defRPr b="1" sz="1298">
                <a:uFill>
                  <a:solidFill>
                    <a:srgbClr val="000000"/>
                  </a:solidFill>
                </a:uFill>
                <a:latin typeface="+mn-lt"/>
                <a:ea typeface="+mn-ea"/>
                <a:cs typeface="+mn-cs"/>
                <a:sym typeface="Helvetica"/>
              </a:defRPr>
            </a:pPr>
          </a:p>
          <a:p>
            <a:pPr marL="0" indent="0" defTabSz="253563">
              <a:spcBef>
                <a:spcPts val="0"/>
              </a:spcBef>
              <a:buSzTx/>
              <a:buFont typeface="Arial"/>
              <a:buNone/>
              <a:defRPr b="1" sz="1298">
                <a:uFill>
                  <a:solidFill>
                    <a:srgbClr val="000000"/>
                  </a:solidFill>
                </a:uFill>
                <a:latin typeface="+mn-lt"/>
                <a:ea typeface="+mn-ea"/>
                <a:cs typeface="+mn-cs"/>
                <a:sym typeface="Helvetica"/>
              </a:defRPr>
            </a:pPr>
            <a:r>
              <a:t>Social democrats picked up the chips:</a:t>
            </a:r>
          </a:p>
          <a:p>
            <a:pPr marL="213689" indent="-213689" defTabSz="539495">
              <a:spcBef>
                <a:spcPts val="400"/>
              </a:spcBef>
              <a:defRPr sz="1416">
                <a:uFill>
                  <a:solidFill>
                    <a:srgbClr val="000000"/>
                  </a:solidFill>
                </a:uFill>
                <a:latin typeface="Calibri"/>
                <a:ea typeface="Calibri"/>
                <a:cs typeface="Calibri"/>
                <a:sym typeface="Calibri"/>
              </a:defRPr>
            </a:pPr>
            <a:r>
              <a:t>Expanded suffrage…</a:t>
            </a:r>
          </a:p>
          <a:p>
            <a:pPr marL="213689" indent="-213689" defTabSz="539495">
              <a:spcBef>
                <a:spcPts val="400"/>
              </a:spcBef>
              <a:defRPr sz="1416">
                <a:uFill>
                  <a:solidFill>
                    <a:srgbClr val="000000"/>
                  </a:solidFill>
                </a:uFill>
                <a:latin typeface="Calibri"/>
                <a:ea typeface="Calibri"/>
                <a:cs typeface="Calibri"/>
                <a:sym typeface="Calibri"/>
              </a:defRPr>
            </a:pPr>
            <a:r>
              <a:t>Proportional representation…</a:t>
            </a:r>
          </a:p>
          <a:p>
            <a:pPr marL="213689" indent="-213689" defTabSz="539495">
              <a:spcBef>
                <a:spcPts val="400"/>
              </a:spcBef>
              <a:defRPr sz="1416">
                <a:uFill>
                  <a:solidFill>
                    <a:srgbClr val="000000"/>
                  </a:solidFill>
                </a:uFill>
                <a:latin typeface="Calibri"/>
                <a:ea typeface="Calibri"/>
                <a:cs typeface="Calibri"/>
                <a:sym typeface="Calibri"/>
              </a:defRPr>
            </a:pPr>
            <a:r>
              <a:t>“Lands fit for heroes…”</a:t>
            </a:r>
          </a:p>
          <a:p>
            <a:pPr marL="213689" indent="-213689" defTabSz="539495">
              <a:spcBef>
                <a:spcPts val="400"/>
              </a:spcBef>
              <a:defRPr sz="1416">
                <a:uFill>
                  <a:solidFill>
                    <a:srgbClr val="000000"/>
                  </a:solidFill>
                </a:uFill>
                <a:latin typeface="Calibri"/>
                <a:ea typeface="Calibri"/>
                <a:cs typeface="Calibri"/>
                <a:sym typeface="Calibri"/>
              </a:defRPr>
            </a:pPr>
            <a:r>
              <a:t>How to provide for the benefits politicians promised?</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Reparations, Taxes, and Inflation"/>
          <p:cNvSpPr txBox="1"/>
          <p:nvPr>
            <p:ph type="title" idx="4294967295"/>
          </p:nvPr>
        </p:nvSpPr>
        <p:spPr>
          <a:xfrm>
            <a:off x="457199" y="-1"/>
            <a:ext cx="8234348" cy="1094173"/>
          </a:xfrm>
          <a:prstGeom prst="rect">
            <a:avLst/>
          </a:prstGeom>
        </p:spPr>
        <p:txBody>
          <a:bodyPr lIns="50800" tIns="50800" rIns="50800" bIns="50800"/>
          <a:lstStyle/>
          <a:p>
            <a:pPr lvl="1" defTabSz="299858">
              <a:defRPr sz="4088">
                <a:solidFill>
                  <a:srgbClr val="000080"/>
                </a:solidFill>
              </a:defRPr>
            </a:pPr>
            <a:r>
              <a:t>Reparations, Taxes, and Inflation</a:t>
            </a:r>
          </a:p>
        </p:txBody>
      </p:sp>
      <p:sp>
        <p:nvSpPr>
          <p:cNvPr id="257" name="Reparations…"/>
          <p:cNvSpPr txBox="1"/>
          <p:nvPr>
            <p:ph type="body" idx="4294967295"/>
          </p:nvPr>
        </p:nvSpPr>
        <p:spPr>
          <a:xfrm>
            <a:off x="457199" y="1094171"/>
            <a:ext cx="8234348" cy="5244063"/>
          </a:xfrm>
          <a:prstGeom prst="rect">
            <a:avLst/>
          </a:prstGeom>
        </p:spPr>
        <p:txBody>
          <a:bodyPr lIns="50800" tIns="50800" rIns="50800" bIns="50800" anchor="t"/>
          <a:lstStyle/>
          <a:p>
            <a:pPr marL="0" indent="0" defTabSz="257860">
              <a:spcBef>
                <a:spcPts val="0"/>
              </a:spcBef>
              <a:buSzTx/>
              <a:buFont typeface="Arial"/>
              <a:buNone/>
              <a:defRPr b="1" sz="1320">
                <a:uFill>
                  <a:solidFill>
                    <a:srgbClr val="000000"/>
                  </a:solidFill>
                </a:uFill>
                <a:latin typeface="+mn-lt"/>
                <a:ea typeface="+mn-ea"/>
                <a:cs typeface="+mn-cs"/>
                <a:sym typeface="Helvetica"/>
              </a:defRPr>
            </a:pPr>
            <a:r>
              <a:t>Reparations</a:t>
            </a:r>
          </a:p>
          <a:p>
            <a:pPr marL="217311" indent="-217311" defTabSz="548640">
              <a:spcBef>
                <a:spcPts val="500"/>
              </a:spcBef>
              <a:defRPr sz="1440">
                <a:uFill>
                  <a:solidFill>
                    <a:srgbClr val="000000"/>
                  </a:solidFill>
                </a:uFill>
                <a:latin typeface="Calibri"/>
                <a:ea typeface="Calibri"/>
                <a:cs typeface="Calibri"/>
                <a:sym typeface="Calibri"/>
              </a:defRPr>
            </a:pPr>
            <a:r>
              <a:t>A peace “without annexations and indemnities”…</a:t>
            </a:r>
          </a:p>
          <a:p>
            <a:pPr marL="217311" indent="-217311" defTabSz="548640">
              <a:spcBef>
                <a:spcPts val="500"/>
              </a:spcBef>
              <a:defRPr sz="1440">
                <a:uFill>
                  <a:solidFill>
                    <a:srgbClr val="000000"/>
                  </a:solidFill>
                </a:uFill>
                <a:latin typeface="Calibri"/>
                <a:ea typeface="Calibri"/>
                <a:cs typeface="Calibri"/>
                <a:sym typeface="Calibri"/>
              </a:defRPr>
            </a:pPr>
            <a:r>
              <a:t>But not without </a:t>
            </a:r>
            <a:r>
              <a:rPr i="1"/>
              <a:t>reparations…</a:t>
            </a:r>
            <a:endParaRPr i="1"/>
          </a:p>
          <a:p>
            <a:pPr marL="217311" indent="-217311" defTabSz="548640">
              <a:spcBef>
                <a:spcPts val="500"/>
              </a:spcBef>
              <a:defRPr sz="1440">
                <a:uFill>
                  <a:solidFill>
                    <a:srgbClr val="000000"/>
                  </a:solidFill>
                </a:uFill>
                <a:latin typeface="Calibri"/>
                <a:ea typeface="Calibri"/>
                <a:cs typeface="Calibri"/>
                <a:sym typeface="Calibri"/>
              </a:defRPr>
            </a:pPr>
            <a:r>
              <a:t>Two years’ of Germany’s national income demanded:</a:t>
            </a:r>
          </a:p>
          <a:p>
            <a:pPr lvl="1" marL="484011" indent="-217311" defTabSz="548640">
              <a:spcBef>
                <a:spcPts val="500"/>
              </a:spcBef>
              <a:defRPr sz="1440">
                <a:uFill>
                  <a:solidFill>
                    <a:srgbClr val="000000"/>
                  </a:solidFill>
                </a:uFill>
                <a:latin typeface="Calibri"/>
                <a:ea typeface="Calibri"/>
                <a:cs typeface="Calibri"/>
                <a:sym typeface="Calibri"/>
              </a:defRPr>
            </a:pPr>
            <a:r>
              <a:t>Much of it “boob bait for the bubbas…” on the part of Allied politicians…</a:t>
            </a:r>
          </a:p>
          <a:p>
            <a:pPr lvl="1" marL="484011" indent="-217311" defTabSz="548640">
              <a:spcBef>
                <a:spcPts val="500"/>
              </a:spcBef>
              <a:defRPr sz="1440">
                <a:uFill>
                  <a:solidFill>
                    <a:srgbClr val="000000"/>
                  </a:solidFill>
                </a:uFill>
                <a:latin typeface="Calibri"/>
                <a:ea typeface="Calibri"/>
                <a:cs typeface="Calibri"/>
                <a:sym typeface="Calibri"/>
              </a:defRPr>
            </a:pPr>
            <a:r>
              <a:t>But a powerful shaper of post-WWI Germany</a:t>
            </a:r>
          </a:p>
          <a:p>
            <a:pPr marL="0" indent="0" defTabSz="257860">
              <a:spcBef>
                <a:spcPts val="0"/>
              </a:spcBef>
              <a:buSzTx/>
              <a:buFont typeface="Arial"/>
              <a:buNone/>
              <a:defRPr b="1" sz="1320">
                <a:uFill>
                  <a:solidFill>
                    <a:srgbClr val="000000"/>
                  </a:solidFill>
                </a:uFill>
                <a:latin typeface="+mn-lt"/>
                <a:ea typeface="+mn-ea"/>
                <a:cs typeface="+mn-cs"/>
                <a:sym typeface="Helvetica"/>
              </a:defRPr>
            </a:pPr>
          </a:p>
          <a:p>
            <a:pPr marL="0" indent="0" defTabSz="257860">
              <a:spcBef>
                <a:spcPts val="0"/>
              </a:spcBef>
              <a:buSzTx/>
              <a:buFont typeface="Arial"/>
              <a:buNone/>
              <a:defRPr b="1" sz="1320">
                <a:uFill>
                  <a:solidFill>
                    <a:srgbClr val="000000"/>
                  </a:solidFill>
                </a:uFill>
                <a:latin typeface="+mn-lt"/>
                <a:ea typeface="+mn-ea"/>
                <a:cs typeface="+mn-cs"/>
                <a:sym typeface="Helvetica"/>
              </a:defRPr>
            </a:pPr>
            <a:r>
              <a:t>Taxes</a:t>
            </a:r>
          </a:p>
          <a:p>
            <a:pPr marL="217311" indent="-217311" defTabSz="548640">
              <a:spcBef>
                <a:spcPts val="500"/>
              </a:spcBef>
              <a:defRPr sz="1440">
                <a:uFill>
                  <a:solidFill>
                    <a:srgbClr val="000000"/>
                  </a:solidFill>
                </a:uFill>
                <a:latin typeface="Calibri"/>
                <a:ea typeface="Calibri"/>
                <a:cs typeface="Calibri"/>
                <a:sym typeface="Calibri"/>
              </a:defRPr>
            </a:pPr>
            <a:r>
              <a:t>High and progressive tax rates…</a:t>
            </a:r>
          </a:p>
          <a:p>
            <a:pPr marL="217311" indent="-217311" defTabSz="548640">
              <a:spcBef>
                <a:spcPts val="500"/>
              </a:spcBef>
              <a:defRPr sz="1440">
                <a:uFill>
                  <a:solidFill>
                    <a:srgbClr val="000000"/>
                  </a:solidFill>
                </a:uFill>
                <a:latin typeface="Calibri"/>
                <a:ea typeface="Calibri"/>
                <a:cs typeface="Calibri"/>
                <a:sym typeface="Calibri"/>
              </a:defRPr>
            </a:pPr>
            <a:r>
              <a:t>A powerful impact on inequality…</a:t>
            </a:r>
          </a:p>
          <a:p>
            <a:pPr marL="217311" indent="-217311" defTabSz="548640">
              <a:spcBef>
                <a:spcPts val="500"/>
              </a:spcBef>
              <a:defRPr sz="1440">
                <a:uFill>
                  <a:solidFill>
                    <a:srgbClr val="000000"/>
                  </a:solidFill>
                </a:uFill>
                <a:latin typeface="Calibri"/>
                <a:ea typeface="Calibri"/>
                <a:cs typeface="Calibri"/>
                <a:sym typeface="Calibri"/>
              </a:defRPr>
            </a:pPr>
            <a:r>
              <a:t>Class war…</a:t>
            </a:r>
          </a:p>
          <a:p>
            <a:pPr marL="217311" indent="-217311" defTabSz="548640">
              <a:spcBef>
                <a:spcPts val="500"/>
              </a:spcBef>
              <a:defRPr sz="1440">
                <a:uFill>
                  <a:solidFill>
                    <a:srgbClr val="000000"/>
                  </a:solidFill>
                </a:uFill>
                <a:latin typeface="Calibri"/>
                <a:ea typeface="Calibri"/>
                <a:cs typeface="Calibri"/>
                <a:sym typeface="Calibri"/>
              </a:defRPr>
            </a:pPr>
          </a:p>
          <a:p>
            <a:pPr marL="0" indent="0" defTabSz="257860">
              <a:spcBef>
                <a:spcPts val="0"/>
              </a:spcBef>
              <a:buSzTx/>
              <a:buFont typeface="Arial"/>
              <a:buNone/>
              <a:defRPr b="1" sz="1320">
                <a:uFill>
                  <a:solidFill>
                    <a:srgbClr val="000000"/>
                  </a:solidFill>
                </a:uFill>
                <a:latin typeface="+mn-lt"/>
                <a:ea typeface="+mn-ea"/>
                <a:cs typeface="+mn-cs"/>
                <a:sym typeface="Helvetica"/>
              </a:defRPr>
            </a:pPr>
            <a:r>
              <a:t>Inflation</a:t>
            </a:r>
          </a:p>
          <a:p>
            <a:pPr marL="217311" indent="-217311" defTabSz="548640">
              <a:spcBef>
                <a:spcPts val="500"/>
              </a:spcBef>
              <a:defRPr sz="1440">
                <a:uFill>
                  <a:solidFill>
                    <a:srgbClr val="000000"/>
                  </a:solidFill>
                </a:uFill>
                <a:latin typeface="Calibri"/>
                <a:ea typeface="Calibri"/>
                <a:cs typeface="Calibri"/>
                <a:sym typeface="Calibri"/>
              </a:defRPr>
            </a:pPr>
            <a:r>
              <a:t>U.S.: price level x1.5</a:t>
            </a:r>
          </a:p>
          <a:p>
            <a:pPr marL="217311" indent="-217311" defTabSz="548640">
              <a:spcBef>
                <a:spcPts val="500"/>
              </a:spcBef>
              <a:defRPr sz="1440">
                <a:uFill>
                  <a:solidFill>
                    <a:srgbClr val="000000"/>
                  </a:solidFill>
                </a:uFill>
                <a:latin typeface="Calibri"/>
                <a:ea typeface="Calibri"/>
                <a:cs typeface="Calibri"/>
                <a:sym typeface="Calibri"/>
              </a:defRPr>
            </a:pPr>
            <a:r>
              <a:t>Britain: price level x2.0</a:t>
            </a:r>
          </a:p>
          <a:p>
            <a:pPr marL="217311" indent="-217311" defTabSz="548640">
              <a:spcBef>
                <a:spcPts val="500"/>
              </a:spcBef>
              <a:defRPr sz="1440">
                <a:uFill>
                  <a:solidFill>
                    <a:srgbClr val="000000"/>
                  </a:solidFill>
                </a:uFill>
                <a:latin typeface="Calibri"/>
                <a:ea typeface="Calibri"/>
                <a:cs typeface="Calibri"/>
                <a:sym typeface="Calibri"/>
              </a:defRPr>
            </a:pPr>
            <a:r>
              <a:t>France: price level x7.0</a:t>
            </a:r>
          </a:p>
          <a:p>
            <a:pPr lvl="1" marL="484011" indent="-217311" defTabSz="548640">
              <a:spcBef>
                <a:spcPts val="500"/>
              </a:spcBef>
              <a:defRPr sz="1440">
                <a:uFill>
                  <a:solidFill>
                    <a:srgbClr val="000000"/>
                  </a:solidFill>
                </a:uFill>
                <a:latin typeface="Calibri"/>
                <a:ea typeface="Calibri"/>
                <a:cs typeface="Calibri"/>
                <a:sym typeface="Calibri"/>
              </a:defRPr>
            </a:pPr>
            <a:r>
              <a:t>French government had encouraged investment in Russian bonds…</a:t>
            </a:r>
          </a:p>
          <a:p>
            <a:pPr marL="217311" indent="-217311" defTabSz="548640">
              <a:spcBef>
                <a:spcPts val="500"/>
              </a:spcBef>
              <a:defRPr sz="1440">
                <a:uFill>
                  <a:solidFill>
                    <a:srgbClr val="000000"/>
                  </a:solidFill>
                </a:uFill>
                <a:latin typeface="Calibri"/>
                <a:ea typeface="Calibri"/>
                <a:cs typeface="Calibri"/>
                <a:sym typeface="Calibri"/>
              </a:defRPr>
            </a:pPr>
            <a:r>
              <a:t>German: price level x1,000,000,000,000</a:t>
            </a:r>
          </a:p>
          <a:p>
            <a:pPr lvl="1" marL="484011" indent="-217311" defTabSz="548640">
              <a:spcBef>
                <a:spcPts val="500"/>
              </a:spcBef>
              <a:defRPr sz="1440">
                <a:uFill>
                  <a:solidFill>
                    <a:srgbClr val="000000"/>
                  </a:solidFill>
                </a:uFill>
                <a:latin typeface="Calibri"/>
                <a:ea typeface="Calibri"/>
                <a:cs typeface="Calibri"/>
                <a:sym typeface="Calibri"/>
              </a:defRPr>
            </a:pPr>
            <a:r>
              <a:t>Austria, Hungary, Czechoslovakia the same…</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Keynes’s Protest"/>
          <p:cNvSpPr txBox="1"/>
          <p:nvPr>
            <p:ph type="title" idx="4294967295"/>
          </p:nvPr>
        </p:nvSpPr>
        <p:spPr>
          <a:xfrm>
            <a:off x="457199" y="-1"/>
            <a:ext cx="8234348" cy="1094173"/>
          </a:xfrm>
          <a:prstGeom prst="rect">
            <a:avLst/>
          </a:prstGeom>
        </p:spPr>
        <p:txBody>
          <a:bodyPr lIns="50800" tIns="50800" rIns="50800" bIns="50800"/>
          <a:lstStyle/>
          <a:p>
            <a:pPr lvl="1" defTabSz="410765">
              <a:defRPr>
                <a:solidFill>
                  <a:srgbClr val="000080"/>
                </a:solidFill>
              </a:defRPr>
            </a:pPr>
            <a:r>
              <a:t>Keynes’s Protest</a:t>
            </a:r>
          </a:p>
        </p:txBody>
      </p:sp>
      <p:sp>
        <p:nvSpPr>
          <p:cNvPr id="260" name="Jan Christian Smuts:…"/>
          <p:cNvSpPr txBox="1"/>
          <p:nvPr>
            <p:ph type="body" idx="4294967295"/>
          </p:nvPr>
        </p:nvSpPr>
        <p:spPr>
          <a:xfrm>
            <a:off x="457199" y="1094171"/>
            <a:ext cx="8234348" cy="5244063"/>
          </a:xfrm>
          <a:prstGeom prst="rect">
            <a:avLst/>
          </a:prstGeom>
        </p:spPr>
        <p:txBody>
          <a:bodyPr lIns="50800" tIns="50800" rIns="50800" bIns="50800"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Jan Christian Smuts:</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2185" indent="-362185" defTabSz="914400">
              <a:spcBef>
                <a:spcPts val="800"/>
              </a:spcBef>
              <a:defRPr>
                <a:uFill>
                  <a:solidFill>
                    <a:srgbClr val="000000"/>
                  </a:solidFill>
                </a:uFill>
                <a:latin typeface="Calibri"/>
                <a:ea typeface="Calibri"/>
                <a:cs typeface="Calibri"/>
                <a:sym typeface="Calibri"/>
              </a:defRPr>
            </a:pPr>
            <a:r>
              <a:t>“Poor Keynes often sits with me at night after a good dinner and we rail against the world and the coming flood. And I tell him that this is the time for Grigua’s prayer (the Lord to come himself and not to send his Son, as this is not a time for children). And then we laugh, and behind the laughter is [Herbert] Hoover’s horrible picture of thirty million people who must die unless there is some great intervention. But then again we think that things are never really as bad as that; and something will turn up, and the worst will never be. And somehow all these phases of feeling are true and right in some sense…”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DeLong Office Hours</a:t>
            </a:r>
          </a:p>
        </p:txBody>
      </p:sp>
      <p:sp>
        <p:nvSpPr>
          <p:cNvPr id="94"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sz="3000">
                <a:uFill>
                  <a:solidFill>
                    <a:srgbClr val="000000"/>
                  </a:solidFill>
                </a:uFill>
                <a:latin typeface="+mn-lt"/>
                <a:ea typeface="+mn-ea"/>
                <a:cs typeface="+mn-cs"/>
                <a:sym typeface="Helvetica"/>
              </a:defRPr>
            </a:pPr>
            <a:r>
              <a:t>M 11:10-12:40, Blum Hall 200B</a:t>
            </a:r>
          </a:p>
          <a:p>
            <a:pPr marL="0" indent="0" defTabSz="379474">
              <a:spcBef>
                <a:spcPts val="900"/>
              </a:spcBef>
              <a:buSzTx/>
              <a:buFont typeface="Arial"/>
              <a:buNone/>
              <a:defRPr sz="3000">
                <a:uFill>
                  <a:solidFill>
                    <a:srgbClr val="000000"/>
                  </a:solidFill>
                </a:uFill>
                <a:latin typeface="+mn-lt"/>
                <a:ea typeface="+mn-ea"/>
                <a:cs typeface="+mn-cs"/>
                <a:sym typeface="Helvetica"/>
              </a:defRPr>
            </a:pPr>
            <a:r>
              <a:t>T 11:15-12:00, Blum Hall 200B</a:t>
            </a:r>
          </a:p>
          <a:p>
            <a:pPr marL="0" indent="0" defTabSz="379474">
              <a:spcBef>
                <a:spcPts val="900"/>
              </a:spcBef>
              <a:buSzTx/>
              <a:buFont typeface="Arial"/>
              <a:buNone/>
              <a:defRPr sz="3000">
                <a:uFill>
                  <a:solidFill>
                    <a:srgbClr val="000000"/>
                  </a:solidFill>
                </a:uFill>
                <a:latin typeface="+mn-lt"/>
                <a:ea typeface="+mn-ea"/>
                <a:cs typeface="+mn-cs"/>
                <a:sym typeface="Helvetica"/>
              </a:defRPr>
            </a:pPr>
            <a:r>
              <a:t>By appointment in Blum Hall 200B, Evans 691A, or elsewhere: </a:t>
            </a:r>
          </a:p>
          <a:p>
            <a:pPr marL="300789" indent="-300789" defTabSz="379474">
              <a:spcBef>
                <a:spcPts val="900"/>
              </a:spcBef>
              <a:buSzPct val="100000"/>
              <a:defRPr sz="3000">
                <a:uFill>
                  <a:solidFill>
                    <a:srgbClr val="000000"/>
                  </a:solidFill>
                </a:uFill>
                <a:latin typeface="+mn-lt"/>
                <a:ea typeface="+mn-ea"/>
                <a:cs typeface="+mn-cs"/>
                <a:sym typeface="Helvetica"/>
              </a:defRPr>
            </a:pPr>
            <a:r>
              <a:t>email &lt;</a:t>
            </a:r>
            <a:r>
              <a:rPr u="sng">
                <a:solidFill>
                  <a:srgbClr val="0000FF"/>
                </a:solidFill>
                <a:uFill>
                  <a:solidFill>
                    <a:srgbClr val="0000FF"/>
                  </a:solidFill>
                </a:uFill>
                <a:hlinkClick r:id="rId2" invalidUrl="" action="" tgtFrame="" tooltip="" history="1" highlightClick="0" endSnd="0"/>
              </a:rPr>
              <a:t>delong@econ.berkeley.edu</a:t>
            </a:r>
            <a:r>
              <a:t>&gt; </a:t>
            </a:r>
          </a:p>
          <a:p>
            <a:pPr marL="300789" indent="-300789" defTabSz="379474">
              <a:spcBef>
                <a:spcPts val="900"/>
              </a:spcBef>
              <a:buSzPct val="100000"/>
              <a:defRPr sz="3000">
                <a:uFill>
                  <a:solidFill>
                    <a:srgbClr val="000000"/>
                  </a:solidFill>
                </a:uFill>
                <a:latin typeface="+mn-lt"/>
                <a:ea typeface="+mn-ea"/>
                <a:cs typeface="+mn-cs"/>
                <a:sym typeface="Helvetica"/>
              </a:defRPr>
            </a:pPr>
            <a:r>
              <a:t>Sign up at: &lt;</a:t>
            </a:r>
            <a:r>
              <a:rPr u="sng">
                <a:solidFill>
                  <a:srgbClr val="0000FF"/>
                </a:solidFill>
                <a:uFill>
                  <a:solidFill>
                    <a:srgbClr val="0000FF"/>
                  </a:solidFill>
                </a:uFill>
                <a:hlinkClick r:id="rId3" invalidUrl="" action="" tgtFrame="" tooltip="" history="1" highlightClick="0" endSnd="0"/>
              </a:rPr>
              <a:t>https://www.icloud.com/numbers/0leoOOlezWp6BYKSiPJhdXy7Q</a:t>
            </a:r>
            <a:r>
              <a:t>&gt;</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Keynes’s Protest II"/>
          <p:cNvSpPr txBox="1"/>
          <p:nvPr>
            <p:ph type="title" idx="4294967295"/>
          </p:nvPr>
        </p:nvSpPr>
        <p:spPr>
          <a:xfrm>
            <a:off x="457199" y="-1"/>
            <a:ext cx="8234348" cy="1094173"/>
          </a:xfrm>
          <a:prstGeom prst="rect">
            <a:avLst/>
          </a:prstGeom>
        </p:spPr>
        <p:txBody>
          <a:bodyPr lIns="50800" tIns="50800" rIns="50800" bIns="50800"/>
          <a:lstStyle/>
          <a:p>
            <a:pPr lvl="1" defTabSz="410765">
              <a:defRPr>
                <a:solidFill>
                  <a:srgbClr val="000080"/>
                </a:solidFill>
              </a:defRPr>
            </a:pPr>
            <a:r>
              <a:t>Keynes’s Protest II</a:t>
            </a:r>
          </a:p>
        </p:txBody>
      </p:sp>
      <p:sp>
        <p:nvSpPr>
          <p:cNvPr id="263" name="John Maynard Keynes:…"/>
          <p:cNvSpPr txBox="1"/>
          <p:nvPr>
            <p:ph type="body" idx="4294967295"/>
          </p:nvPr>
        </p:nvSpPr>
        <p:spPr>
          <a:xfrm>
            <a:off x="457199" y="1094171"/>
            <a:ext cx="8234348" cy="5244063"/>
          </a:xfrm>
          <a:prstGeom prst="rect">
            <a:avLst/>
          </a:prstGeom>
        </p:spPr>
        <p:txBody>
          <a:bodyPr lIns="50800" tIns="50800" rIns="50800" bIns="50800"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John Maynard Keynes:</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2185" indent="-362185" defTabSz="914400">
              <a:spcBef>
                <a:spcPts val="800"/>
              </a:spcBef>
              <a:defRPr>
                <a:uFill>
                  <a:solidFill>
                    <a:srgbClr val="000000"/>
                  </a:solidFill>
                </a:uFill>
                <a:latin typeface="Calibri"/>
                <a:ea typeface="Calibri"/>
                <a:cs typeface="Calibri"/>
                <a:sym typeface="Calibri"/>
              </a:defRPr>
            </a:pPr>
            <a:r>
              <a:t>“If we aim deliberately at the impoverishment of Central Europe, vengeance, I dare predict, will not limp. Nothing can then delay for long that final civil war between the forces of reaction and the despairing convulsions of revolution, before which the horrors of the late German war will fade into nothing, and which will destroy... the civilization and progress of our generation…”</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Review: World War I</a:t>
            </a:r>
          </a:p>
        </p:txBody>
      </p:sp>
      <p:sp>
        <p:nvSpPr>
          <p:cNvPr id="266" name="On to Chapter 3: Globalizing the World, 1870-1914 (&amp; Eichengreen, 1&amp;2):…"/>
          <p:cNvSpPr txBox="1"/>
          <p:nvPr>
            <p:ph type="body" idx="4294967295"/>
          </p:nvPr>
        </p:nvSpPr>
        <p:spPr>
          <a:xfrm>
            <a:off x="277663" y="1267121"/>
            <a:ext cx="4894212"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Nationalism</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Max Weber: “The vulgar conception of political economy is that it consists in working out recipes for making the world happy.… However… elbow-room… can [only] be won… through the hard struggle.... That standard of value adopted by a German economic theorist, can… be nothing other than a German policy and a German standard.... Our successors will... hold us responsible... for the amount of elbow-room we conquer....  The science of political economy is... a servant of... the lasting political-power interests of... our nation's power, and the vehicle of that power, the German national state…”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Erich von Manstein: von Manstein, von Lewinsky, Lewinski, Levi…</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“We offered 4 battleships a year, the navy demanded 6, and we compromised at 8”</a:t>
            </a:r>
          </a:p>
        </p:txBody>
      </p:sp>
      <p:pic>
        <p:nvPicPr>
          <p:cNvPr id="267" name="battleship_queen_elizabeth_-_Google_Search.png" descr="battleship_queen_elizabeth_-_Google_Search.png"/>
          <p:cNvPicPr>
            <a:picLocks noChangeAspect="1"/>
          </p:cNvPicPr>
          <p:nvPr/>
        </p:nvPicPr>
        <p:blipFill>
          <a:blip r:embed="rId2">
            <a:extLst/>
          </a:blip>
          <a:stretch>
            <a:fillRect/>
          </a:stretch>
        </p:blipFill>
        <p:spPr>
          <a:xfrm>
            <a:off x="5171874" y="1267123"/>
            <a:ext cx="3519673" cy="5310026"/>
          </a:xfrm>
          <a:prstGeom prst="rect">
            <a:avLst/>
          </a:prstGeom>
          <a:ln w="12700">
            <a:miter lim="400000"/>
          </a:ln>
        </p:spPr>
      </p:pic>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The Catastrophe of World War I: Origins"/>
          <p:cNvSpPr txBox="1"/>
          <p:nvPr>
            <p:ph type="title" idx="4294967295"/>
          </p:nvPr>
        </p:nvSpPr>
        <p:spPr>
          <a:xfrm>
            <a:off x="457199" y="-1"/>
            <a:ext cx="8228391" cy="1156080"/>
          </a:xfrm>
          <a:prstGeom prst="rect">
            <a:avLst/>
          </a:prstGeom>
        </p:spPr>
        <p:txBody>
          <a:bodyPr lIns="50800" tIns="50800" rIns="50800" bIns="50800"/>
          <a:lstStyle>
            <a:lvl1pPr marL="27384" indent="-27384" defTabSz="630936">
              <a:defRPr sz="3864">
                <a:solidFill>
                  <a:srgbClr val="000080"/>
                </a:solidFill>
                <a:uFill>
                  <a:solidFill>
                    <a:srgbClr val="000000"/>
                  </a:solidFill>
                </a:uFill>
                <a:latin typeface="Calibri"/>
                <a:ea typeface="Calibri"/>
                <a:cs typeface="Calibri"/>
                <a:sym typeface="Calibri"/>
              </a:defRPr>
            </a:lvl1pPr>
          </a:lstStyle>
          <a:p>
            <a:pPr/>
            <a:r>
              <a:t>The Catastrophe of World War I: Origins</a:t>
            </a:r>
          </a:p>
        </p:txBody>
      </p:sp>
      <p:sp>
        <p:nvSpPr>
          <p:cNvPr id="270" name="In the summer of 1914 the empires of Russia and Austria-Hungary are skirmishing diplomatically and threatening each other militarily about the latest Balkan crisis…"/>
          <p:cNvSpPr txBox="1"/>
          <p:nvPr>
            <p:ph type="body" sz="half" idx="4294967295"/>
          </p:nvPr>
        </p:nvSpPr>
        <p:spPr>
          <a:xfrm>
            <a:off x="679141" y="1156078"/>
            <a:ext cx="4318309" cy="5111125"/>
          </a:xfrm>
          <a:prstGeom prst="rect">
            <a:avLst/>
          </a:prstGeom>
        </p:spPr>
        <p:txBody>
          <a:bodyPr lIns="50800" tIns="50800" rIns="50800" bIns="50800" anchor="t"/>
          <a:lstStyle/>
          <a:p>
            <a:pPr marL="289748" indent="-289748" defTabSz="731520">
              <a:spcBef>
                <a:spcPts val="600"/>
              </a:spcBef>
              <a:defRPr sz="1920">
                <a:uFill>
                  <a:solidFill>
                    <a:srgbClr val="000000"/>
                  </a:solidFill>
                </a:uFill>
                <a:latin typeface="Calibri"/>
                <a:ea typeface="Calibri"/>
                <a:cs typeface="Calibri"/>
                <a:sym typeface="Calibri"/>
              </a:defRPr>
            </a:pPr>
            <a:r>
              <a:t>In the summer of 1914 the empires of Russia and Austria-Hungary are skirmishing diplomatically and threatening each other militarily about the latest Balkan crisis</a:t>
            </a:r>
          </a:p>
          <a:p>
            <a:pPr lvl="1" marL="645348" indent="-289748" defTabSz="731520">
              <a:spcBef>
                <a:spcPts val="600"/>
              </a:spcBef>
              <a:defRPr sz="1920">
                <a:uFill>
                  <a:solidFill>
                    <a:srgbClr val="000000"/>
                  </a:solidFill>
                </a:uFill>
                <a:latin typeface="Calibri"/>
                <a:ea typeface="Calibri"/>
                <a:cs typeface="Calibri"/>
                <a:sym typeface="Calibri"/>
              </a:defRPr>
            </a:pPr>
            <a:r>
              <a:t>Began when in the summer of 1914 the Archduke Franz Ferdinand and his wife Sophie were assassinated in Sarajevo</a:t>
            </a:r>
          </a:p>
          <a:p>
            <a:pPr lvl="1" marL="645348" indent="-289748" defTabSz="731520">
              <a:spcBef>
                <a:spcPts val="600"/>
              </a:spcBef>
              <a:defRPr sz="1920">
                <a:uFill>
                  <a:solidFill>
                    <a:srgbClr val="000000"/>
                  </a:solidFill>
                </a:uFill>
                <a:latin typeface="Calibri"/>
                <a:ea typeface="Calibri"/>
                <a:cs typeface="Calibri"/>
                <a:sym typeface="Calibri"/>
              </a:defRPr>
            </a:pPr>
            <a:r>
              <a:t>By terrorists with very close links to the intelligence service of the Kingdom of Serbia</a:t>
            </a:r>
          </a:p>
          <a:p>
            <a:pPr lvl="1" marL="645348" indent="-289748" defTabSz="731520">
              <a:spcBef>
                <a:spcPts val="600"/>
              </a:spcBef>
              <a:defRPr sz="1920">
                <a:uFill>
                  <a:solidFill>
                    <a:srgbClr val="000000"/>
                  </a:solidFill>
                </a:uFill>
                <a:latin typeface="Calibri"/>
                <a:ea typeface="Calibri"/>
                <a:cs typeface="Calibri"/>
                <a:sym typeface="Calibri"/>
              </a:defRPr>
            </a:pPr>
            <a:r>
              <a:t>What would Austria’s response be?</a:t>
            </a:r>
          </a:p>
          <a:p>
            <a:pPr marL="289748" indent="-289748" defTabSz="731520">
              <a:spcBef>
                <a:spcPts val="600"/>
              </a:spcBef>
              <a:defRPr sz="1920">
                <a:uFill>
                  <a:solidFill>
                    <a:srgbClr val="000000"/>
                  </a:solidFill>
                </a:uFill>
                <a:latin typeface="Calibri"/>
                <a:ea typeface="Calibri"/>
                <a:cs typeface="Calibri"/>
                <a:sym typeface="Calibri"/>
              </a:defRPr>
            </a:pPr>
            <a:r>
              <a:t>And then Germany attacks Belgium</a:t>
            </a:r>
          </a:p>
          <a:p>
            <a:pPr marL="289748" indent="-289748" defTabSz="731520">
              <a:spcBef>
                <a:spcPts val="600"/>
              </a:spcBef>
              <a:defRPr sz="1920">
                <a:uFill>
                  <a:solidFill>
                    <a:srgbClr val="000000"/>
                  </a:solidFill>
                </a:uFill>
                <a:latin typeface="Calibri"/>
                <a:ea typeface="Calibri"/>
                <a:cs typeface="Calibri"/>
                <a:sym typeface="Calibri"/>
              </a:defRPr>
            </a:pPr>
            <a:r>
              <a:t>And then Australia attacks Turkey</a:t>
            </a:r>
          </a:p>
        </p:txBody>
      </p:sp>
      <p:pic>
        <p:nvPicPr>
          <p:cNvPr id="271" name="World_War_I_Fast_Facts_-_CNN_com.png" descr="World_War_I_Fast_Facts_-_CNN_com.png"/>
          <p:cNvPicPr>
            <a:picLocks noChangeAspect="1"/>
          </p:cNvPicPr>
          <p:nvPr/>
        </p:nvPicPr>
        <p:blipFill>
          <a:blip r:embed="rId2">
            <a:extLst/>
          </a:blip>
          <a:stretch>
            <a:fillRect/>
          </a:stretch>
        </p:blipFill>
        <p:spPr>
          <a:xfrm>
            <a:off x="4997449" y="1156078"/>
            <a:ext cx="3688141" cy="5111125"/>
          </a:xfrm>
          <a:prstGeom prst="rect">
            <a:avLst/>
          </a:prstGeom>
          <a:ln w="12700">
            <a:miter lim="400000"/>
          </a:ln>
        </p:spPr>
      </p:pic>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The Catastrophe of World War I: Causes"/>
          <p:cNvSpPr txBox="1"/>
          <p:nvPr>
            <p:ph type="title" idx="4294967295"/>
          </p:nvPr>
        </p:nvSpPr>
        <p:spPr>
          <a:xfrm>
            <a:off x="457199" y="-1"/>
            <a:ext cx="8228391" cy="1156080"/>
          </a:xfrm>
          <a:prstGeom prst="rect">
            <a:avLst/>
          </a:prstGeom>
        </p:spPr>
        <p:txBody>
          <a:bodyPr lIns="50800" tIns="50800" rIns="50800" bIns="50800"/>
          <a:lstStyle>
            <a:lvl1pPr marL="27384" indent="-27384" defTabSz="630936">
              <a:defRPr sz="3864">
                <a:solidFill>
                  <a:srgbClr val="000080"/>
                </a:solidFill>
                <a:uFill>
                  <a:solidFill>
                    <a:srgbClr val="000000"/>
                  </a:solidFill>
                </a:uFill>
                <a:latin typeface="Calibri"/>
                <a:ea typeface="Calibri"/>
                <a:cs typeface="Calibri"/>
                <a:sym typeface="Calibri"/>
              </a:defRPr>
            </a:lvl1pPr>
          </a:lstStyle>
          <a:p>
            <a:pPr/>
            <a:r>
              <a:t>The Catastrophe of World War I: Causes</a:t>
            </a:r>
          </a:p>
        </p:txBody>
      </p:sp>
      <p:sp>
        <p:nvSpPr>
          <p:cNvPr id="274" name="Why?: “If there is a war, let it come now…”…"/>
          <p:cNvSpPr txBox="1"/>
          <p:nvPr>
            <p:ph type="body" sz="half" idx="4294967295"/>
          </p:nvPr>
        </p:nvSpPr>
        <p:spPr>
          <a:xfrm>
            <a:off x="679141" y="1156078"/>
            <a:ext cx="4318309" cy="5111125"/>
          </a:xfrm>
          <a:prstGeom prst="rect">
            <a:avLst/>
          </a:prstGeom>
        </p:spPr>
        <p:txBody>
          <a:bodyPr lIns="50800" tIns="50800" rIns="50800" bIns="50800" anchor="t"/>
          <a:lstStyle/>
          <a:p>
            <a:pPr marL="289748" indent="-289748" defTabSz="731520">
              <a:spcBef>
                <a:spcPts val="600"/>
              </a:spcBef>
              <a:defRPr sz="1920">
                <a:uFill>
                  <a:solidFill>
                    <a:srgbClr val="000000"/>
                  </a:solidFill>
                </a:uFill>
                <a:latin typeface="Calibri"/>
                <a:ea typeface="Calibri"/>
                <a:cs typeface="Calibri"/>
                <a:sym typeface="Calibri"/>
              </a:defRPr>
            </a:pPr>
            <a:r>
              <a:t>Why?: “If there is a war, let it come now…”</a:t>
            </a:r>
          </a:p>
          <a:p>
            <a:pPr lvl="1" marL="645348" indent="-289748" defTabSz="731520">
              <a:spcBef>
                <a:spcPts val="600"/>
              </a:spcBef>
              <a:defRPr sz="1920">
                <a:uFill>
                  <a:solidFill>
                    <a:srgbClr val="000000"/>
                  </a:solidFill>
                </a:uFill>
                <a:latin typeface="Calibri"/>
                <a:ea typeface="Calibri"/>
                <a:cs typeface="Calibri"/>
                <a:sym typeface="Calibri"/>
              </a:defRPr>
            </a:pPr>
            <a:r>
              <a:t>Russia thought it would have to fight Germany </a:t>
            </a:r>
            <a:r>
              <a:rPr i="1"/>
              <a:t>someday</a:t>
            </a:r>
            <a:r>
              <a:t>, and might as well while France was interested…</a:t>
            </a:r>
          </a:p>
          <a:p>
            <a:pPr lvl="1" marL="645348" indent="-289748" defTabSz="731520">
              <a:spcBef>
                <a:spcPts val="600"/>
              </a:spcBef>
              <a:defRPr sz="1920">
                <a:uFill>
                  <a:solidFill>
                    <a:srgbClr val="000000"/>
                  </a:solidFill>
                </a:uFill>
                <a:latin typeface="Calibri"/>
                <a:ea typeface="Calibri"/>
                <a:cs typeface="Calibri"/>
                <a:sym typeface="Calibri"/>
              </a:defRPr>
            </a:pPr>
            <a:r>
              <a:t>Austria, France, Britain (as a result of the German battle fleet) the same</a:t>
            </a:r>
          </a:p>
          <a:p>
            <a:pPr marL="289748" indent="-289748" defTabSz="731520">
              <a:spcBef>
                <a:spcPts val="600"/>
              </a:spcBef>
              <a:defRPr sz="1920">
                <a:uFill>
                  <a:solidFill>
                    <a:srgbClr val="000000"/>
                  </a:solidFill>
                </a:uFill>
                <a:latin typeface="Calibri"/>
                <a:ea typeface="Calibri"/>
                <a:cs typeface="Calibri"/>
                <a:sym typeface="Calibri"/>
              </a:defRPr>
            </a:pPr>
            <a:r>
              <a:t>“Busy giddy minds with foreign quarrels…”</a:t>
            </a:r>
          </a:p>
          <a:p>
            <a:pPr marL="289748" indent="-289748" defTabSz="731520">
              <a:spcBef>
                <a:spcPts val="600"/>
              </a:spcBef>
              <a:defRPr sz="1920">
                <a:uFill>
                  <a:solidFill>
                    <a:srgbClr val="000000"/>
                  </a:solidFill>
                </a:uFill>
                <a:latin typeface="Calibri"/>
                <a:ea typeface="Calibri"/>
                <a:cs typeface="Calibri"/>
                <a:sym typeface="Calibri"/>
              </a:defRPr>
            </a:pPr>
            <a:r>
              <a:t>A wiser man: Otto von Bismarck:</a:t>
            </a:r>
          </a:p>
          <a:p>
            <a:pPr lvl="1" marL="645348" indent="-289748" defTabSz="731520">
              <a:spcBef>
                <a:spcPts val="600"/>
              </a:spcBef>
              <a:defRPr sz="1920">
                <a:uFill>
                  <a:solidFill>
                    <a:srgbClr val="000000"/>
                  </a:solidFill>
                </a:uFill>
                <a:latin typeface="Calibri"/>
                <a:ea typeface="Calibri"/>
                <a:cs typeface="Calibri"/>
                <a:sym typeface="Calibri"/>
              </a:defRPr>
            </a:pPr>
            <a:r>
              <a:t>“There is nothing in the Balkans worth the bones of a single Pomeranian grenadier…”</a:t>
            </a:r>
          </a:p>
        </p:txBody>
      </p:sp>
      <p:pic>
        <p:nvPicPr>
          <p:cNvPr id="275" name="World_War_I_Fast_Facts_-_CNN_com.png" descr="World_War_I_Fast_Facts_-_CNN_com.png"/>
          <p:cNvPicPr>
            <a:picLocks noChangeAspect="1"/>
          </p:cNvPicPr>
          <p:nvPr/>
        </p:nvPicPr>
        <p:blipFill>
          <a:blip r:embed="rId2">
            <a:extLst/>
          </a:blip>
          <a:stretch>
            <a:fillRect/>
          </a:stretch>
        </p:blipFill>
        <p:spPr>
          <a:xfrm>
            <a:off x="4997449" y="1156078"/>
            <a:ext cx="3688141" cy="5111125"/>
          </a:xfrm>
          <a:prstGeom prst="rect">
            <a:avLst/>
          </a:prstGeom>
          <a:ln w="12700">
            <a:miter lim="400000"/>
          </a:ln>
        </p:spPr>
      </p:pic>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How Does the U.S. Get Involved?"/>
          <p:cNvSpPr txBox="1"/>
          <p:nvPr>
            <p:ph type="title" idx="4294967295"/>
          </p:nvPr>
        </p:nvSpPr>
        <p:spPr>
          <a:xfrm>
            <a:off x="457199" y="-1"/>
            <a:ext cx="8228391" cy="1156080"/>
          </a:xfrm>
          <a:prstGeom prst="rect">
            <a:avLst/>
          </a:prstGeom>
        </p:spPr>
        <p:txBody>
          <a:bodyPr lIns="50800" tIns="50800" rIns="50800" bIns="50800"/>
          <a:lstStyle>
            <a:lvl1pPr marL="32940" indent="-32940" defTabSz="758951">
              <a:defRPr sz="4648">
                <a:solidFill>
                  <a:srgbClr val="000080"/>
                </a:solidFill>
                <a:uFill>
                  <a:solidFill>
                    <a:srgbClr val="000000"/>
                  </a:solidFill>
                </a:uFill>
                <a:latin typeface="Calibri"/>
                <a:ea typeface="Calibri"/>
                <a:cs typeface="Calibri"/>
                <a:sym typeface="Calibri"/>
              </a:defRPr>
            </a:lvl1pPr>
          </a:lstStyle>
          <a:p>
            <a:pPr/>
            <a:r>
              <a:t>How Does the U.S. Get Involved?</a:t>
            </a:r>
          </a:p>
        </p:txBody>
      </p:sp>
      <p:sp>
        <p:nvSpPr>
          <p:cNvPr id="278" name="British policy: binding the U.S. upper class to Britain since the 1840s…"/>
          <p:cNvSpPr txBox="1"/>
          <p:nvPr>
            <p:ph type="body" sz="half" idx="4294967295"/>
          </p:nvPr>
        </p:nvSpPr>
        <p:spPr>
          <a:xfrm>
            <a:off x="679141" y="1156078"/>
            <a:ext cx="4318309" cy="5111125"/>
          </a:xfrm>
          <a:prstGeom prst="rect">
            <a:avLst/>
          </a:prstGeom>
        </p:spPr>
        <p:txBody>
          <a:bodyPr lIns="50800" tIns="50800" rIns="50800" bIns="50800" anchor="t"/>
          <a:lstStyle/>
          <a:p>
            <a:pPr marL="311479" indent="-311479" defTabSz="786384">
              <a:spcBef>
                <a:spcPts val="700"/>
              </a:spcBef>
              <a:defRPr sz="2064">
                <a:uFill>
                  <a:solidFill>
                    <a:srgbClr val="000000"/>
                  </a:solidFill>
                </a:uFill>
                <a:latin typeface="Calibri"/>
                <a:ea typeface="Calibri"/>
                <a:cs typeface="Calibri"/>
                <a:sym typeface="Calibri"/>
              </a:defRPr>
            </a:pPr>
            <a:r>
              <a:t>British policy: binding the U.S. upper class to Britain since the 1840s</a:t>
            </a:r>
          </a:p>
          <a:p>
            <a:pPr marL="311479" indent="-311479" defTabSz="786384">
              <a:spcBef>
                <a:spcPts val="700"/>
              </a:spcBef>
              <a:defRPr sz="2064">
                <a:uFill>
                  <a:solidFill>
                    <a:srgbClr val="000000"/>
                  </a:solidFill>
                </a:uFill>
                <a:latin typeface="Calibri"/>
                <a:ea typeface="Calibri"/>
                <a:cs typeface="Calibri"/>
                <a:sym typeface="Calibri"/>
              </a:defRPr>
            </a:pPr>
            <a:r>
              <a:t>The Law of the Sea</a:t>
            </a:r>
          </a:p>
          <a:p>
            <a:pPr lvl="1" marL="693749" indent="-311479" defTabSz="786384">
              <a:spcBef>
                <a:spcPts val="700"/>
              </a:spcBef>
              <a:defRPr sz="2064">
                <a:uFill>
                  <a:solidFill>
                    <a:srgbClr val="000000"/>
                  </a:solidFill>
                </a:uFill>
                <a:latin typeface="Calibri"/>
                <a:ea typeface="Calibri"/>
                <a:cs typeface="Calibri"/>
                <a:sym typeface="Calibri"/>
              </a:defRPr>
            </a:pPr>
            <a:r>
              <a:t>Neutrals</a:t>
            </a:r>
          </a:p>
          <a:p>
            <a:pPr lvl="1" marL="693749" indent="-311479" defTabSz="786384">
              <a:spcBef>
                <a:spcPts val="700"/>
              </a:spcBef>
              <a:defRPr sz="2064">
                <a:uFill>
                  <a:solidFill>
                    <a:srgbClr val="000000"/>
                  </a:solidFill>
                </a:uFill>
                <a:latin typeface="Calibri"/>
                <a:ea typeface="Calibri"/>
                <a:cs typeface="Calibri"/>
                <a:sym typeface="Calibri"/>
              </a:defRPr>
            </a:pPr>
            <a:r>
              <a:t>Blockade</a:t>
            </a:r>
          </a:p>
          <a:p>
            <a:pPr marL="311479" indent="-311479" defTabSz="786384">
              <a:spcBef>
                <a:spcPts val="700"/>
              </a:spcBef>
              <a:defRPr sz="2064">
                <a:uFill>
                  <a:solidFill>
                    <a:srgbClr val="000000"/>
                  </a:solidFill>
                </a:uFill>
                <a:latin typeface="Calibri"/>
                <a:ea typeface="Calibri"/>
                <a:cs typeface="Calibri"/>
                <a:sym typeface="Calibri"/>
              </a:defRPr>
            </a:pPr>
            <a:r>
              <a:t>The submarine</a:t>
            </a:r>
          </a:p>
          <a:p>
            <a:pPr lvl="1" marL="693749" indent="-311479" defTabSz="786384">
              <a:spcBef>
                <a:spcPts val="700"/>
              </a:spcBef>
              <a:defRPr sz="2064">
                <a:uFill>
                  <a:solidFill>
                    <a:srgbClr val="000000"/>
                  </a:solidFill>
                </a:uFill>
                <a:latin typeface="Calibri"/>
                <a:ea typeface="Calibri"/>
                <a:cs typeface="Calibri"/>
                <a:sym typeface="Calibri"/>
              </a:defRPr>
            </a:pPr>
            <a:r>
              <a:t>Unrestricted submarine warfare</a:t>
            </a:r>
          </a:p>
          <a:p>
            <a:pPr lvl="1" marL="693749" indent="-311479" defTabSz="786384">
              <a:spcBef>
                <a:spcPts val="700"/>
              </a:spcBef>
              <a:defRPr sz="2064">
                <a:uFill>
                  <a:solidFill>
                    <a:srgbClr val="000000"/>
                  </a:solidFill>
                </a:uFill>
                <a:latin typeface="Calibri"/>
                <a:ea typeface="Calibri"/>
                <a:cs typeface="Calibri"/>
                <a:sym typeface="Calibri"/>
              </a:defRPr>
            </a:pPr>
            <a:r>
              <a:t>Zimmerman Telegram</a:t>
            </a:r>
          </a:p>
          <a:p>
            <a:pPr marL="311479" indent="-311479" defTabSz="786384">
              <a:spcBef>
                <a:spcPts val="700"/>
              </a:spcBef>
              <a:defRPr sz="2064">
                <a:uFill>
                  <a:solidFill>
                    <a:srgbClr val="000000"/>
                  </a:solidFill>
                </a:uFill>
                <a:latin typeface="Calibri"/>
                <a:ea typeface="Calibri"/>
                <a:cs typeface="Calibri"/>
                <a:sym typeface="Calibri"/>
              </a:defRPr>
            </a:pPr>
            <a:r>
              <a:t>Woodrow Wilson</a:t>
            </a:r>
          </a:p>
          <a:p>
            <a:pPr lvl="1" marL="693749" indent="-311479" defTabSz="786384">
              <a:spcBef>
                <a:spcPts val="700"/>
              </a:spcBef>
              <a:defRPr sz="2064">
                <a:uFill>
                  <a:solidFill>
                    <a:srgbClr val="000000"/>
                  </a:solidFill>
                </a:uFill>
                <a:latin typeface="Calibri"/>
                <a:ea typeface="Calibri"/>
                <a:cs typeface="Calibri"/>
                <a:sym typeface="Calibri"/>
              </a:defRPr>
            </a:pPr>
            <a:r>
              <a:t>“Teach the Mexicans to elect good men…”</a:t>
            </a:r>
          </a:p>
          <a:p>
            <a:pPr lvl="1" marL="693749" indent="-311479" defTabSz="786384">
              <a:spcBef>
                <a:spcPts val="700"/>
              </a:spcBef>
              <a:defRPr sz="2064">
                <a:uFill>
                  <a:solidFill>
                    <a:srgbClr val="000000"/>
                  </a:solidFill>
                </a:uFill>
                <a:latin typeface="Calibri"/>
                <a:ea typeface="Calibri"/>
                <a:cs typeface="Calibri"/>
                <a:sym typeface="Calibri"/>
              </a:defRPr>
            </a:pPr>
            <a:r>
              <a:t>“The war to end war…”</a:t>
            </a:r>
          </a:p>
        </p:txBody>
      </p:sp>
      <p:pic>
        <p:nvPicPr>
          <p:cNvPr id="279" name="Lusitania_-_World_War_I_-_HISTORY_com.png" descr="Lusitania_-_World_War_I_-_HISTORY_com.png"/>
          <p:cNvPicPr>
            <a:picLocks noChangeAspect="1"/>
          </p:cNvPicPr>
          <p:nvPr/>
        </p:nvPicPr>
        <p:blipFill>
          <a:blip r:embed="rId2">
            <a:extLst/>
          </a:blip>
          <a:stretch>
            <a:fillRect/>
          </a:stretch>
        </p:blipFill>
        <p:spPr>
          <a:xfrm>
            <a:off x="5010174" y="1156078"/>
            <a:ext cx="3675416" cy="5111125"/>
          </a:xfrm>
          <a:prstGeom prst="rect">
            <a:avLst/>
          </a:prstGeom>
          <a:ln w="12700">
            <a:miter lim="400000"/>
          </a:ln>
        </p:spPr>
      </p:pic>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The Catastrophe of World War I: Outcome—Human"/>
          <p:cNvSpPr txBox="1"/>
          <p:nvPr>
            <p:ph type="title" idx="4294967295"/>
          </p:nvPr>
        </p:nvSpPr>
        <p:spPr>
          <a:xfrm>
            <a:off x="457199" y="-1"/>
            <a:ext cx="8228391" cy="1156080"/>
          </a:xfrm>
          <a:prstGeom prst="rect">
            <a:avLst/>
          </a:prstGeom>
        </p:spPr>
        <p:txBody>
          <a:bodyPr lIns="50800" tIns="50800" rIns="50800" bIns="50800"/>
          <a:lstStyle>
            <a:lvl1pPr marL="23812" indent="-23812" defTabSz="548640">
              <a:defRPr sz="3360">
                <a:solidFill>
                  <a:srgbClr val="000080"/>
                </a:solidFill>
                <a:uFill>
                  <a:solidFill>
                    <a:srgbClr val="000000"/>
                  </a:solidFill>
                </a:uFill>
                <a:latin typeface="Calibri"/>
                <a:ea typeface="Calibri"/>
                <a:cs typeface="Calibri"/>
                <a:sym typeface="Calibri"/>
              </a:defRPr>
            </a:lvl1pPr>
          </a:lstStyle>
          <a:p>
            <a:pPr/>
            <a:r>
              <a:t>The Catastrophe of World War I: Outcome—Human</a:t>
            </a:r>
          </a:p>
        </p:txBody>
      </p:sp>
      <p:sp>
        <p:nvSpPr>
          <p:cNvPr id="282" name="Combatants had mobilized 65M out of 100M men of military age…"/>
          <p:cNvSpPr txBox="1"/>
          <p:nvPr>
            <p:ph type="body" sz="half" idx="4294967295"/>
          </p:nvPr>
        </p:nvSpPr>
        <p:spPr>
          <a:xfrm>
            <a:off x="679141" y="1156078"/>
            <a:ext cx="4318309" cy="5111125"/>
          </a:xfrm>
          <a:prstGeom prst="rect">
            <a:avLst/>
          </a:prstGeom>
        </p:spPr>
        <p:txBody>
          <a:bodyPr lIns="50800" tIns="50800" rIns="50800" bIns="50800" anchor="t"/>
          <a:lstStyle/>
          <a:p>
            <a:pPr marL="242664" indent="-242664" defTabSz="612648">
              <a:spcBef>
                <a:spcPts val="500"/>
              </a:spcBef>
              <a:defRPr sz="1608">
                <a:uFill>
                  <a:solidFill>
                    <a:srgbClr val="000000"/>
                  </a:solidFill>
                </a:uFill>
                <a:latin typeface="Calibri"/>
                <a:ea typeface="Calibri"/>
                <a:cs typeface="Calibri"/>
                <a:sym typeface="Calibri"/>
              </a:defRPr>
            </a:pPr>
            <a:r>
              <a:t>Combatants had mobilized 65M out of 100M men of military age</a:t>
            </a:r>
          </a:p>
          <a:p>
            <a:pPr lvl="1" marL="540479" indent="-242664" defTabSz="612648">
              <a:spcBef>
                <a:spcPts val="500"/>
              </a:spcBef>
              <a:defRPr sz="1608">
                <a:uFill>
                  <a:solidFill>
                    <a:srgbClr val="000000"/>
                  </a:solidFill>
                </a:uFill>
                <a:latin typeface="Calibri"/>
                <a:ea typeface="Calibri"/>
                <a:cs typeface="Calibri"/>
                <a:sym typeface="Calibri"/>
              </a:defRPr>
            </a:pPr>
            <a:r>
              <a:t>10M killed</a:t>
            </a:r>
          </a:p>
          <a:p>
            <a:pPr lvl="1" marL="540479" indent="-242664" defTabSz="612648">
              <a:spcBef>
                <a:spcPts val="500"/>
              </a:spcBef>
              <a:defRPr sz="1608">
                <a:uFill>
                  <a:solidFill>
                    <a:srgbClr val="000000"/>
                  </a:solidFill>
                </a:uFill>
                <a:latin typeface="Calibri"/>
                <a:ea typeface="Calibri"/>
                <a:cs typeface="Calibri"/>
                <a:sym typeface="Calibri"/>
              </a:defRPr>
            </a:pPr>
            <a:r>
              <a:t>10M maimed</a:t>
            </a:r>
          </a:p>
          <a:p>
            <a:pPr lvl="1" marL="540479" indent="-242664" defTabSz="612648">
              <a:spcBef>
                <a:spcPts val="500"/>
              </a:spcBef>
              <a:defRPr sz="1608">
                <a:uFill>
                  <a:solidFill>
                    <a:srgbClr val="000000"/>
                  </a:solidFill>
                </a:uFill>
                <a:latin typeface="Calibri"/>
                <a:ea typeface="Calibri"/>
                <a:cs typeface="Calibri"/>
                <a:sym typeface="Calibri"/>
              </a:defRPr>
            </a:pPr>
            <a:r>
              <a:t>Civilian casualties less than 10% of military</a:t>
            </a:r>
          </a:p>
          <a:p>
            <a:pPr lvl="1" marL="540479" indent="-242664" defTabSz="612648">
              <a:spcBef>
                <a:spcPts val="500"/>
              </a:spcBef>
              <a:defRPr sz="1608">
                <a:uFill>
                  <a:solidFill>
                    <a:srgbClr val="000000"/>
                  </a:solidFill>
                </a:uFill>
                <a:latin typeface="Calibri"/>
                <a:ea typeface="Calibri"/>
                <a:cs typeface="Calibri"/>
                <a:sym typeface="Calibri"/>
              </a:defRPr>
            </a:pPr>
            <a:r>
              <a:t>Costs of 1.5x a year’s GDP</a:t>
            </a:r>
          </a:p>
          <a:p>
            <a:pPr lvl="1" marL="540479" indent="-242664" defTabSz="612648">
              <a:spcBef>
                <a:spcPts val="500"/>
              </a:spcBef>
              <a:defRPr sz="1608">
                <a:uFill>
                  <a:solidFill>
                    <a:srgbClr val="000000"/>
                  </a:solidFill>
                </a:uFill>
                <a:latin typeface="Calibri"/>
                <a:ea typeface="Calibri"/>
                <a:cs typeface="Calibri"/>
                <a:sym typeface="Calibri"/>
              </a:defRPr>
            </a:pPr>
            <a:r>
              <a:t>Plus a 15M global flu epidemic</a:t>
            </a:r>
          </a:p>
          <a:p>
            <a:pPr marL="242664" indent="-242664" defTabSz="612648">
              <a:spcBef>
                <a:spcPts val="500"/>
              </a:spcBef>
              <a:defRPr sz="1608">
                <a:uFill>
                  <a:solidFill>
                    <a:srgbClr val="000000"/>
                  </a:solidFill>
                </a:uFill>
                <a:latin typeface="Calibri"/>
                <a:ea typeface="Calibri"/>
                <a:cs typeface="Calibri"/>
                <a:sym typeface="Calibri"/>
              </a:defRPr>
            </a:pPr>
            <a:r>
              <a:t>Russian, Austro-Hungarian, German, Ottoman Turkish Empires all gone…</a:t>
            </a:r>
          </a:p>
          <a:p>
            <a:pPr marL="242664" indent="-242664" defTabSz="612648">
              <a:spcBef>
                <a:spcPts val="500"/>
              </a:spcBef>
              <a:defRPr sz="1608">
                <a:uFill>
                  <a:solidFill>
                    <a:srgbClr val="000000"/>
                  </a:solidFill>
                </a:uFill>
                <a:latin typeface="Calibri"/>
                <a:ea typeface="Calibri"/>
                <a:cs typeface="Calibri"/>
                <a:sym typeface="Calibri"/>
              </a:defRPr>
            </a:pPr>
            <a:r>
              <a:t>Representative governments destabilized—or weak…</a:t>
            </a:r>
          </a:p>
          <a:p>
            <a:pPr marL="242664" indent="-242664" defTabSz="612648">
              <a:spcBef>
                <a:spcPts val="500"/>
              </a:spcBef>
              <a:defRPr sz="1608">
                <a:uFill>
                  <a:solidFill>
                    <a:srgbClr val="000000"/>
                  </a:solidFill>
                </a:uFill>
                <a:latin typeface="Calibri"/>
                <a:ea typeface="Calibri"/>
                <a:cs typeface="Calibri"/>
                <a:sym typeface="Calibri"/>
              </a:defRPr>
            </a:pPr>
            <a:r>
              <a:t>The Russian Revolution…</a:t>
            </a:r>
          </a:p>
          <a:p>
            <a:pPr marL="242664" indent="-242664" defTabSz="612648">
              <a:spcBef>
                <a:spcPts val="500"/>
              </a:spcBef>
              <a:defRPr sz="1608">
                <a:uFill>
                  <a:solidFill>
                    <a:srgbClr val="000000"/>
                  </a:solidFill>
                </a:uFill>
                <a:latin typeface="Calibri"/>
                <a:ea typeface="Calibri"/>
                <a:cs typeface="Calibri"/>
                <a:sym typeface="Calibri"/>
              </a:defRPr>
            </a:pPr>
            <a:r>
              <a:t>Hungarian, Bavarian socialist republics (short-lived)</a:t>
            </a:r>
          </a:p>
          <a:p>
            <a:pPr marL="242664" indent="-242664" defTabSz="612648">
              <a:spcBef>
                <a:spcPts val="500"/>
              </a:spcBef>
              <a:defRPr sz="1608">
                <a:uFill>
                  <a:solidFill>
                    <a:srgbClr val="000000"/>
                  </a:solidFill>
                </a:uFill>
                <a:latin typeface="Calibri"/>
                <a:ea typeface="Calibri"/>
                <a:cs typeface="Calibri"/>
                <a:sym typeface="Calibri"/>
              </a:defRPr>
            </a:pPr>
            <a:r>
              <a:t>Spartakist…</a:t>
            </a:r>
          </a:p>
          <a:p>
            <a:pPr marL="242664" indent="-242664" defTabSz="612648">
              <a:spcBef>
                <a:spcPts val="500"/>
              </a:spcBef>
              <a:defRPr sz="1608">
                <a:uFill>
                  <a:solidFill>
                    <a:srgbClr val="000000"/>
                  </a:solidFill>
                </a:uFill>
                <a:latin typeface="Calibri"/>
                <a:ea typeface="Calibri"/>
                <a:cs typeface="Calibri"/>
                <a:sym typeface="Calibri"/>
              </a:defRPr>
            </a:pPr>
            <a:r>
              <a:t>Allies demand 2 years of German GDP as “reparations”…</a:t>
            </a:r>
          </a:p>
        </p:txBody>
      </p:sp>
      <p:pic>
        <p:nvPicPr>
          <p:cNvPr id="283" name="World_War_I_Fast_Facts_-_CNN_com.png" descr="World_War_I_Fast_Facts_-_CNN_com.png"/>
          <p:cNvPicPr>
            <a:picLocks noChangeAspect="1"/>
          </p:cNvPicPr>
          <p:nvPr/>
        </p:nvPicPr>
        <p:blipFill>
          <a:blip r:embed="rId2">
            <a:extLst/>
          </a:blip>
          <a:stretch>
            <a:fillRect/>
          </a:stretch>
        </p:blipFill>
        <p:spPr>
          <a:xfrm>
            <a:off x="4997449" y="1156078"/>
            <a:ext cx="3688141" cy="5111125"/>
          </a:xfrm>
          <a:prstGeom prst="rect">
            <a:avLst/>
          </a:prstGeom>
          <a:ln w="12700">
            <a:miter lim="400000"/>
          </a:ln>
        </p:spPr>
      </p:pic>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Catch Our Breath…"/>
          <p:cNvSpPr txBox="1"/>
          <p:nvPr>
            <p:ph type="title"/>
          </p:nvPr>
        </p:nvSpPr>
        <p:spPr>
          <a:xfrm>
            <a:off x="669726" y="312539"/>
            <a:ext cx="7804548" cy="892969"/>
          </a:xfrm>
          <a:prstGeom prst="rect">
            <a:avLst/>
          </a:prstGeom>
        </p:spPr>
        <p:txBody>
          <a:bodyPr/>
          <a:lstStyle>
            <a:lvl1pPr defTabSz="438911">
              <a:defRPr sz="5376"/>
            </a:lvl1pPr>
          </a:lstStyle>
          <a:p>
            <a:pPr/>
            <a:r>
              <a:t>Catch Our Breath…</a:t>
            </a:r>
          </a:p>
        </p:txBody>
      </p:sp>
      <p:sp>
        <p:nvSpPr>
          <p:cNvPr id="286" name="Comments?…"/>
          <p:cNvSpPr txBox="1"/>
          <p:nvPr>
            <p:ph type="body" sz="half" idx="1"/>
          </p:nvPr>
        </p:nvSpPr>
        <p:spPr>
          <a:xfrm>
            <a:off x="669726" y="1205507"/>
            <a:ext cx="3301808" cy="4911329"/>
          </a:xfrm>
          <a:prstGeom prst="rect">
            <a:avLst/>
          </a:prstGeom>
        </p:spPr>
        <p:txBody>
          <a:bodyPr anchor="t"/>
          <a:lstStyle/>
          <a:p>
            <a:pPr>
              <a:spcBef>
                <a:spcPts val="800"/>
              </a:spcBef>
            </a:pPr>
            <a:r>
              <a:t>Comments?</a:t>
            </a:r>
          </a:p>
          <a:p>
            <a:pPr>
              <a:spcBef>
                <a:spcPts val="800"/>
              </a:spcBef>
            </a:pPr>
            <a:r>
              <a:t>Questions?</a:t>
            </a:r>
          </a:p>
        </p:txBody>
      </p:sp>
      <p:pic>
        <p:nvPicPr>
          <p:cNvPr id="287" name="image1.tif" descr="image1.tif"/>
          <p:cNvPicPr>
            <a:picLocks noChangeAspect="1"/>
          </p:cNvPicPr>
          <p:nvPr/>
        </p:nvPicPr>
        <p:blipFill>
          <a:blip r:embed="rId2">
            <a:extLst/>
          </a:blip>
          <a:stretch>
            <a:fillRect/>
          </a:stretch>
        </p:blipFill>
        <p:spPr>
          <a:xfrm>
            <a:off x="3971533" y="1205507"/>
            <a:ext cx="4502741" cy="4459195"/>
          </a:xfrm>
          <a:prstGeom prst="rect">
            <a:avLst/>
          </a:prstGeom>
          <a:ln w="12700">
            <a:miter lim="400000"/>
          </a:ln>
        </p:spPr>
      </p:pic>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Edward Bellamy: Looking Backward"/>
          <p:cNvSpPr txBox="1"/>
          <p:nvPr>
            <p:ph type="title" idx="4294967295"/>
          </p:nvPr>
        </p:nvSpPr>
        <p:spPr>
          <a:xfrm>
            <a:off x="277663" y="-2"/>
            <a:ext cx="8572501" cy="1267126"/>
          </a:xfrm>
          <a:prstGeom prst="rect">
            <a:avLst/>
          </a:prstGeom>
        </p:spPr>
        <p:txBody>
          <a:bodyPr lIns="45718" tIns="45718" rIns="45718" bIns="45718"/>
          <a:lstStyle/>
          <a:p>
            <a:pPr defTabSz="292606">
              <a:defRPr sz="3800">
                <a:uFill>
                  <a:solidFill>
                    <a:srgbClr val="000000"/>
                  </a:solidFill>
                </a:uFill>
              </a:defRPr>
            </a:pPr>
            <a:r>
              <a:t>Review: Edward Bellamy: </a:t>
            </a:r>
            <a:r>
              <a:rPr i="1"/>
              <a:t>Looking Backward</a:t>
            </a:r>
          </a:p>
        </p:txBody>
      </p:sp>
      <p:sp>
        <p:nvSpPr>
          <p:cNvPr id="290" name="Edward Bellamy: Looking Backward &lt;https://delong.typepad.com/files/bellamy-backward.pdf&gt;: Perhaps the third best-selling novel of the 19th century in the United States…"/>
          <p:cNvSpPr txBox="1"/>
          <p:nvPr>
            <p:ph type="body" sz="half" idx="4294967295"/>
          </p:nvPr>
        </p:nvSpPr>
        <p:spPr>
          <a:xfrm>
            <a:off x="277663" y="1267121"/>
            <a:ext cx="4545065" cy="5397503"/>
          </a:xfrm>
          <a:prstGeom prst="rect">
            <a:avLst/>
          </a:prstGeom>
        </p:spPr>
        <p:txBody>
          <a:bodyPr lIns="45718" tIns="45718" rIns="45718" bIns="45718" anchor="t"/>
          <a:lstStyle/>
          <a:p>
            <a:pPr marL="0" indent="0" defTabSz="288036">
              <a:spcBef>
                <a:spcPts val="700"/>
              </a:spcBef>
              <a:buSzTx/>
              <a:buFont typeface="Arial"/>
              <a:buNone/>
              <a:defRPr b="1" sz="1500">
                <a:uFill>
                  <a:solidFill>
                    <a:srgbClr val="000000"/>
                  </a:solidFill>
                </a:uFill>
                <a:latin typeface="+mn-lt"/>
                <a:ea typeface="+mn-ea"/>
                <a:cs typeface="+mn-cs"/>
                <a:sym typeface="Helvetica"/>
              </a:defRPr>
            </a:pPr>
            <a:r>
              <a:t>Edward Bellamy:</a:t>
            </a:r>
            <a:r>
              <a:rPr i="1"/>
              <a:t> Looking Backward </a:t>
            </a:r>
            <a:r>
              <a:t>&lt;</a:t>
            </a:r>
            <a:r>
              <a:rPr u="sng">
                <a:solidFill>
                  <a:srgbClr val="0000FF"/>
                </a:solidFill>
                <a:uFill>
                  <a:solidFill>
                    <a:srgbClr val="0000FF"/>
                  </a:solidFill>
                </a:uFill>
                <a:hlinkClick r:id="rId2" invalidUrl="" action="" tgtFrame="" tooltip="" history="1" highlightClick="0" endSnd="0"/>
              </a:rPr>
              <a:t>https://delong.typepad.com/files/bellamy-backward.pdf</a:t>
            </a:r>
            <a:r>
              <a:t>&gt;: Perhaps the third best-selling novel of the 19th century in the United States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2000 is a utopia…</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narrator is carried forward in time from 1887-2000 by an implausible plot device:</a:t>
            </a:r>
          </a:p>
          <a:p>
            <a:pPr lvl="1" marL="39162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‘“This is the tenth day of September in the year 2000, and you have slept exactly one hundred and thirteen years, three months, and eleven days…”’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He then wanders around, looking at the utopia of 2000…</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opening:</a:t>
            </a:r>
          </a:p>
          <a:p>
            <a:pPr lvl="1" marL="39162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‘“How could I live without service to the world?” you ask…. The answer is that my great-grandfather had accumulated a sum of money on which his descendants had ever since…. The sum had been originally by no means large. It was, in fact, much larger now that three generations had been supported upon it in idleness, than it was at first…’</a:t>
            </a:r>
          </a:p>
        </p:txBody>
      </p:sp>
      <p:pic>
        <p:nvPicPr>
          <p:cNvPr id="291" name="Image" descr="Image"/>
          <p:cNvPicPr>
            <a:picLocks noChangeAspect="1"/>
          </p:cNvPicPr>
          <p:nvPr/>
        </p:nvPicPr>
        <p:blipFill>
          <a:blip r:embed="rId3">
            <a:extLst/>
          </a:blip>
          <a:stretch>
            <a:fillRect/>
          </a:stretch>
        </p:blipFill>
        <p:spPr>
          <a:xfrm>
            <a:off x="4822726" y="1267121"/>
            <a:ext cx="4027439" cy="5397503"/>
          </a:xfrm>
          <a:prstGeom prst="rect">
            <a:avLst/>
          </a:prstGeom>
          <a:ln w="12700">
            <a:miter lim="400000"/>
          </a:ln>
        </p:spPr>
      </p:pic>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The Stagecoach of Society"/>
          <p:cNvSpPr txBox="1"/>
          <p:nvPr>
            <p:ph type="title" idx="4294967295"/>
          </p:nvPr>
        </p:nvSpPr>
        <p:spPr>
          <a:xfrm>
            <a:off x="277663" y="-2"/>
            <a:ext cx="8572501" cy="1267126"/>
          </a:xfrm>
          <a:prstGeom prst="rect">
            <a:avLst/>
          </a:prstGeom>
        </p:spPr>
        <p:txBody>
          <a:bodyPr lIns="45718" tIns="45718" rIns="45718" bIns="45718"/>
          <a:lstStyle>
            <a:lvl1pPr defTabSz="397763">
              <a:defRPr sz="5200">
                <a:solidFill>
                  <a:srgbClr val="000080"/>
                </a:solidFill>
                <a:uFill>
                  <a:solidFill>
                    <a:srgbClr val="000000"/>
                  </a:solidFill>
                </a:uFill>
              </a:defRPr>
            </a:lvl1pPr>
          </a:lstStyle>
          <a:p>
            <a:pPr/>
            <a:r>
              <a:t>The Stagecoach of Society</a:t>
            </a:r>
          </a:p>
        </p:txBody>
      </p:sp>
      <p:sp>
        <p:nvSpPr>
          <p:cNvPr id="294" name="Those who ride and this who pull:…"/>
          <p:cNvSpPr txBox="1"/>
          <p:nvPr>
            <p:ph type="body" idx="4294967295"/>
          </p:nvPr>
        </p:nvSpPr>
        <p:spPr>
          <a:xfrm>
            <a:off x="277663" y="1267121"/>
            <a:ext cx="8572501" cy="5397503"/>
          </a:xfrm>
          <a:prstGeom prst="rect">
            <a:avLst/>
          </a:prstGeom>
        </p:spPr>
        <p:txBody>
          <a:bodyPr lIns="45718" tIns="45718" rIns="45718" bIns="45718" anchor="t"/>
          <a:lstStyle/>
          <a:p>
            <a:pPr marL="0" indent="0" defTabSz="342900">
              <a:spcBef>
                <a:spcPts val="900"/>
              </a:spcBef>
              <a:buSzTx/>
              <a:buFont typeface="Arial"/>
              <a:buNone/>
              <a:defRPr b="1" sz="1800">
                <a:uFill>
                  <a:solidFill>
                    <a:srgbClr val="000000"/>
                  </a:solidFill>
                </a:uFill>
                <a:latin typeface="+mn-lt"/>
                <a:ea typeface="+mn-ea"/>
                <a:cs typeface="+mn-cs"/>
                <a:sym typeface="Helvetica"/>
              </a:defRPr>
            </a:pPr>
            <a:r>
              <a:t>Those who ride and this who pull:</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‘Commiseration was frequently expressed by those who rode for those who had to pull the coach, especially when the vehicle came to a bad place in the road, as it was constantly doing, or to a particularly steep hill. At such times, the desperate straining of the team, their agonized leaping and plunging under the pitiless lashing of hunger, the many who fainted at the rope and were trampled in the mire, made a very distressing spectacle, which often called forth highly creditable displays of feeling on the top of the coach.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‘At such times the passengers would call down encouragingly to the toilers of the rope, exhorting them to patience, and holding out hopes of possible compensation in another world for the hardness of their lot, while others contributed to buy salves and liniments for the crippled and injured. It was agreed that it was a great pity that the coach should be so hard to pull, and there was a sense of general relief when the specially bad piece of road was gotten over. This relief was not, indeed, wholly on account of the team, for there was always some danger at these bad places of a general overturn in which all would lose their seats.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‘It must in truth be admitted that the main effect of the spectacle of the misery of the toilers at the rope was to enhance the passengers’ sense of the value of their seats upon the coach, and to cause them to hold on to them more desperately than before…</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The Stagecoach of Society II"/>
          <p:cNvSpPr txBox="1"/>
          <p:nvPr>
            <p:ph type="title" idx="4294967295"/>
          </p:nvPr>
        </p:nvSpPr>
        <p:spPr>
          <a:xfrm>
            <a:off x="277663" y="-2"/>
            <a:ext cx="8572501" cy="1267126"/>
          </a:xfrm>
          <a:prstGeom prst="rect">
            <a:avLst/>
          </a:prstGeom>
        </p:spPr>
        <p:txBody>
          <a:bodyPr lIns="45718" tIns="45718" rIns="45718" bIns="45718"/>
          <a:lstStyle>
            <a:lvl1pPr defTabSz="374904">
              <a:defRPr sz="4900">
                <a:solidFill>
                  <a:srgbClr val="000080"/>
                </a:solidFill>
                <a:uFill>
                  <a:solidFill>
                    <a:srgbClr val="000000"/>
                  </a:solidFill>
                </a:uFill>
              </a:defRPr>
            </a:lvl1pPr>
          </a:lstStyle>
          <a:p>
            <a:pPr/>
            <a:r>
              <a:t>The Stagecoach of Society II</a:t>
            </a:r>
          </a:p>
        </p:txBody>
      </p:sp>
      <p:sp>
        <p:nvSpPr>
          <p:cNvPr id="297" name="“Finer clay”:…"/>
          <p:cNvSpPr txBox="1"/>
          <p:nvPr>
            <p:ph type="body" idx="4294967295"/>
          </p:nvPr>
        </p:nvSpPr>
        <p:spPr>
          <a:xfrm>
            <a:off x="277663" y="1267121"/>
            <a:ext cx="85725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“Finer clay”: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other fact is yet more curious, consisting in a singular hallucination which those on the top of the coach generally shared, that they were not exactly like their brothers and sisters who pulled at the rope, but of finer clay, in some way belonging to a higher order of beings who might justly expect to be drawn. This seems unaccountable, but, as I once rode on this very coach and shared that very hallucination, I ought to be believed.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strangest thing about the hallucination was that those who had but just climbed up from the ground, before they had outgrown the marks of the rope upon their hands, began to fall under its influence. As for those whose parents and grand-parents before them had been so fortunate as to keep their seats on the top, the conviction they cherished of the essential difference between their sort of humanity and the common article was absolute. The effect of such a delusion in moderating fellow feeling for the sufferings of the mass of men into a distant and philosophical compassion is obvious.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‘To it I refer as the only extenuation I can offer for the indifference which, at the period I write of, marked my own attitude toward the misery of my brothers…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Midterm!</a:t>
            </a:r>
          </a:p>
        </p:txBody>
      </p:sp>
      <p:sp>
        <p:nvSpPr>
          <p:cNvPr id="97"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sz="3000">
                <a:uFill>
                  <a:solidFill>
                    <a:srgbClr val="000000"/>
                  </a:solidFill>
                </a:uFill>
                <a:latin typeface="+mn-lt"/>
                <a:ea typeface="+mn-ea"/>
                <a:cs typeface="+mn-cs"/>
                <a:sym typeface="Helvetica"/>
              </a:defRPr>
            </a:pPr>
            <a:r>
              <a:t>M Feb 24: 17:00-18:30, HMMB 390</a:t>
            </a:r>
          </a:p>
          <a:p>
            <a:pPr marL="0" indent="0" defTabSz="379474">
              <a:spcBef>
                <a:spcPts val="900"/>
              </a:spcBef>
              <a:buSzTx/>
              <a:buFont typeface="Arial"/>
              <a:buNone/>
              <a:defRPr sz="3000">
                <a:uFill>
                  <a:solidFill>
                    <a:srgbClr val="000000"/>
                  </a:solidFill>
                </a:uFill>
                <a:latin typeface="+mn-lt"/>
                <a:ea typeface="+mn-ea"/>
                <a:cs typeface="+mn-cs"/>
                <a:sym typeface="Helvetica"/>
              </a:defRPr>
            </a:pPr>
          </a:p>
          <a:p>
            <a:pPr marL="300789" indent="-300789" defTabSz="379474">
              <a:spcBef>
                <a:spcPts val="900"/>
              </a:spcBef>
              <a:buSzPct val="100000"/>
              <a:defRPr sz="3000">
                <a:uFill>
                  <a:solidFill>
                    <a:srgbClr val="000000"/>
                  </a:solidFill>
                </a:uFill>
                <a:latin typeface="+mn-lt"/>
                <a:ea typeface="+mn-ea"/>
                <a:cs typeface="+mn-cs"/>
                <a:sym typeface="Helvetica"/>
              </a:defRPr>
            </a:pPr>
            <a:r>
              <a:t>60% short answers about concepts so far</a:t>
            </a:r>
          </a:p>
          <a:p>
            <a:pPr marL="300789" indent="-300789" defTabSz="379474">
              <a:spcBef>
                <a:spcPts val="900"/>
              </a:spcBef>
              <a:buSzPct val="100000"/>
              <a:defRPr sz="3000">
                <a:uFill>
                  <a:solidFill>
                    <a:srgbClr val="000000"/>
                  </a:solidFill>
                </a:uFill>
                <a:latin typeface="+mn-lt"/>
                <a:ea typeface="+mn-ea"/>
                <a:cs typeface="+mn-cs"/>
                <a:sym typeface="Helvetica"/>
              </a:defRPr>
            </a:pPr>
            <a:r>
              <a:t>40% an essay</a:t>
            </a:r>
          </a:p>
          <a:p>
            <a:pPr marL="300789" indent="-300789" defTabSz="379474">
              <a:spcBef>
                <a:spcPts val="900"/>
              </a:spcBef>
              <a:buSzPct val="100000"/>
              <a:defRPr sz="3000">
                <a:uFill>
                  <a:solidFill>
                    <a:srgbClr val="000000"/>
                  </a:solidFill>
                </a:uFill>
                <a:latin typeface="+mn-lt"/>
                <a:ea typeface="+mn-ea"/>
                <a:cs typeface="+mn-cs"/>
                <a:sym typeface="Helvetica"/>
              </a:defRPr>
            </a:pPr>
            <a:r>
              <a:t>INSTRUCTOR REALITY CHECK…</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The Stagecoach of Society III"/>
          <p:cNvSpPr txBox="1"/>
          <p:nvPr>
            <p:ph type="title" idx="4294967295"/>
          </p:nvPr>
        </p:nvSpPr>
        <p:spPr>
          <a:xfrm>
            <a:off x="277663" y="-2"/>
            <a:ext cx="8572501" cy="1267126"/>
          </a:xfrm>
          <a:prstGeom prst="rect">
            <a:avLst/>
          </a:prstGeom>
        </p:spPr>
        <p:txBody>
          <a:bodyPr lIns="45718" tIns="45718" rIns="45718" bIns="45718"/>
          <a:lstStyle>
            <a:lvl1pPr defTabSz="365759">
              <a:defRPr sz="4800">
                <a:solidFill>
                  <a:srgbClr val="000080"/>
                </a:solidFill>
                <a:uFill>
                  <a:solidFill>
                    <a:srgbClr val="000000"/>
                  </a:solidFill>
                </a:uFill>
              </a:defRPr>
            </a:lvl1pPr>
          </a:lstStyle>
          <a:p>
            <a:pPr/>
            <a:r>
              <a:t>The Stagecoach of Society III</a:t>
            </a:r>
          </a:p>
        </p:txBody>
      </p:sp>
      <p:sp>
        <p:nvSpPr>
          <p:cNvPr id="300" name="Class war:…"/>
          <p:cNvSpPr txBox="1"/>
          <p:nvPr>
            <p:ph type="body" idx="4294967295"/>
          </p:nvPr>
        </p:nvSpPr>
        <p:spPr>
          <a:xfrm>
            <a:off x="277663" y="1267121"/>
            <a:ext cx="8572501" cy="5397503"/>
          </a:xfrm>
          <a:prstGeom prst="rect">
            <a:avLst/>
          </a:prstGeom>
        </p:spPr>
        <p:txBody>
          <a:bodyPr lIns="45718" tIns="45718" rIns="45718" bIns="45718" anchor="t"/>
          <a:lstStyle/>
          <a:p>
            <a:pPr marL="0" indent="0" defTabSz="352042">
              <a:spcBef>
                <a:spcPts val="900"/>
              </a:spcBef>
              <a:buSzTx/>
              <a:buFont typeface="Arial"/>
              <a:buNone/>
              <a:defRPr b="1" sz="1800">
                <a:uFill>
                  <a:solidFill>
                    <a:srgbClr val="000000"/>
                  </a:solidFill>
                </a:uFill>
                <a:latin typeface="+mn-lt"/>
                <a:ea typeface="+mn-ea"/>
                <a:cs typeface="+mn-cs"/>
                <a:sym typeface="Helvetica"/>
              </a:defRPr>
            </a:pPr>
            <a:r>
              <a:t>Class war:</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sanguine argued very forcibly that it was in the very nature of things impossible that the new hopes of the workingmen could be satisfied, simply because the world had not the wherewithal to satisfy them. It was only because the masses worked very hard and lived on short commons that the race did not starve outright, and no considerable improvement in their condition was possible while the world, as a whole, remained so poor.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‘It was not the capitalists whom the laboring men were contending with, these maintained, but the iron-bound environment of humanity, and it was merely a question of the thickness of their skulls when they would discover the fact and make up their minds to endure what they could not cure.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less sanguine admitted all this. Of course the workingmen’s aspirations were impossible of fulfillment for natural reasons, but there were grounds to fear that they would not discover this fact until they had made a sad mess of society. They had the votes and the power to do so if they pleased, and their leaders meant they should. Some of these desponding observers went so far as to predict an impending social cataclysm. Humanity, they argued, having climbed to the top round of the ladder of civilization, was about to take a header into chaos…’</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The Limit of Human Felicity II"/>
          <p:cNvSpPr txBox="1"/>
          <p:nvPr>
            <p:ph type="title" idx="4294967295"/>
          </p:nvPr>
        </p:nvSpPr>
        <p:spPr>
          <a:xfrm>
            <a:off x="277663" y="-2"/>
            <a:ext cx="8572501" cy="1267126"/>
          </a:xfrm>
          <a:prstGeom prst="rect">
            <a:avLst/>
          </a:prstGeom>
        </p:spPr>
        <p:txBody>
          <a:bodyPr lIns="45718" tIns="45718" rIns="45718" bIns="45718"/>
          <a:lstStyle>
            <a:lvl1pPr defTabSz="365759">
              <a:defRPr sz="4800">
                <a:solidFill>
                  <a:srgbClr val="000080"/>
                </a:solidFill>
                <a:uFill>
                  <a:solidFill>
                    <a:srgbClr val="000000"/>
                  </a:solidFill>
                </a:uFill>
              </a:defRPr>
            </a:lvl1pPr>
          </a:lstStyle>
          <a:p>
            <a:pPr/>
            <a:r>
              <a:t>The Limit of Human Felicity I</a:t>
            </a:r>
          </a:p>
        </p:txBody>
      </p:sp>
      <p:sp>
        <p:nvSpPr>
          <p:cNvPr id="303" name="In the music room:…"/>
          <p:cNvSpPr txBox="1"/>
          <p:nvPr>
            <p:ph type="body" idx="4294967295"/>
          </p:nvPr>
        </p:nvSpPr>
        <p:spPr>
          <a:xfrm>
            <a:off x="277663" y="1267121"/>
            <a:ext cx="8572501" cy="5397503"/>
          </a:xfrm>
          <a:prstGeom prst="rect">
            <a:avLst/>
          </a:prstGeom>
        </p:spPr>
        <p:txBody>
          <a:bodyPr lIns="45718" tIns="45718" rIns="45718" bIns="45718" anchor="t"/>
          <a:lstStyle/>
          <a:p>
            <a:pPr marL="0" indent="0" defTabSz="411479">
              <a:spcBef>
                <a:spcPts val="1000"/>
              </a:spcBef>
              <a:buSzTx/>
              <a:buFont typeface="Arial"/>
              <a:buNone/>
              <a:defRPr b="1" sz="2100">
                <a:uFill>
                  <a:solidFill>
                    <a:srgbClr val="000000"/>
                  </a:solidFill>
                </a:uFill>
                <a:latin typeface="+mn-lt"/>
                <a:ea typeface="+mn-ea"/>
                <a:cs typeface="+mn-cs"/>
                <a:sym typeface="Helvetica"/>
              </a:defRPr>
            </a:pPr>
            <a:r>
              <a:t>In the music room:</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‘She made me sit down comfortably, and, crossing the room, so far as I could see, merely touched one or two screws, and at once the room was filled with the music of a grand organ anthem; filled, not flooded, for, by some means, the volume of melody had been per- fectly graduated to the size of the apartment. I listened, scarcely breathing, to the close. Such music, so perfectly rendered, I had never expected to hear. </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‘“Grand!” I cried, as the last great wave of sound broke and ebbed away into silence. “Bach must be at the keys of that organ; but where is the organ?”…</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‘“There are a number of music rooms in the city, perfectly adapted acoustically to the different sorts of music. These halls are connected by telephone with all the houses of the city…. Any one of the four pieces now going on that you prefer, you can hear by merely pressing the button which will connect your house-wire with the hall where it is being rendered…”’</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The Limit of Human Felicity III"/>
          <p:cNvSpPr txBox="1"/>
          <p:nvPr>
            <p:ph type="title" idx="4294967295"/>
          </p:nvPr>
        </p:nvSpPr>
        <p:spPr>
          <a:xfrm>
            <a:off x="277663" y="-2"/>
            <a:ext cx="8572501" cy="1267126"/>
          </a:xfrm>
          <a:prstGeom prst="rect">
            <a:avLst/>
          </a:prstGeom>
        </p:spPr>
        <p:txBody>
          <a:bodyPr lIns="45718" tIns="45718" rIns="45718" bIns="45718"/>
          <a:lstStyle>
            <a:lvl1pPr defTabSz="356615">
              <a:defRPr sz="4600">
                <a:solidFill>
                  <a:srgbClr val="000080"/>
                </a:solidFill>
                <a:uFill>
                  <a:solidFill>
                    <a:srgbClr val="000000"/>
                  </a:solidFill>
                </a:uFill>
              </a:defRPr>
            </a:lvl1pPr>
          </a:lstStyle>
          <a:p>
            <a:pPr/>
            <a:r>
              <a:t>The Limit of Human Felicity III</a:t>
            </a:r>
          </a:p>
        </p:txBody>
      </p:sp>
      <p:sp>
        <p:nvSpPr>
          <p:cNvPr id="306" name="Four live orchestras you can listen to on the speakerphone!…"/>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Four live orchestras you can listen to on the speakerphone!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‘“It appears to me, Miss Leete,” I said, “that if we could have devised an arrangement for providing everybody with music in their homes, perfect in quality, unlimited in quantity, suited to every mood, and beginning and ceasing at will, we should have considered the limit of human felicity already attained, and ceased to strive for further improvements…”’</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2. The View from 3000: Themes &amp; Big Ideas"/>
          <p:cNvSpPr txBox="1"/>
          <p:nvPr>
            <p:ph type="title" idx="4294967295"/>
          </p:nvPr>
        </p:nvSpPr>
        <p:spPr>
          <a:xfrm>
            <a:off x="277663" y="-2"/>
            <a:ext cx="8572501" cy="1267126"/>
          </a:xfrm>
          <a:prstGeom prst="rect">
            <a:avLst/>
          </a:prstGeom>
        </p:spPr>
        <p:txBody>
          <a:bodyPr lIns="45718" tIns="45718" rIns="45718" bIns="45718"/>
          <a:lstStyle>
            <a:lvl1pPr defTabSz="288036">
              <a:defRPr sz="3700">
                <a:uFill>
                  <a:solidFill>
                    <a:srgbClr val="000000"/>
                  </a:solidFill>
                </a:uFill>
              </a:defRPr>
            </a:lvl1pPr>
          </a:lstStyle>
          <a:p>
            <a:pPr/>
            <a:r>
              <a:t>Review: The View from 3000: Themes &amp; Big Ideas</a:t>
            </a:r>
          </a:p>
        </p:txBody>
      </p:sp>
      <p:sp>
        <p:nvSpPr>
          <p:cNvPr id="309" name="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over the course of 1870-2016, spring……"/>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b="1" sz="1900">
                <a:uFill>
                  <a:solidFill>
                    <a:srgbClr val="000000"/>
                  </a:solidFill>
                </a:uFill>
                <a:latin typeface="+mn-lt"/>
                <a:ea typeface="+mn-ea"/>
                <a:cs typeface="+mn-cs"/>
                <a:sym typeface="Helvetica"/>
              </a:defRPr>
            </a:pPr>
            <a:r>
              <a:t>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and the large bureaucratic corporation then, over the course of 1870-2016, spring…</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History was economic…</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Explosion of wealth…</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Cornucopia of technology…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Demographic transition…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Feminist revolution…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Inclusion and hierarchy attenuation…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Empowered tyrannies…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Wealth gulfs…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Mismanagement and insecurity…</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Measuring Growth II"/>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Measuring Growth</a:t>
            </a:r>
          </a:p>
        </p:txBody>
      </p:sp>
      <p:sp>
        <p:nvSpPr>
          <p:cNvPr id="312" name="What are my estimates of the rate of growth of economically-useful human knowledge over 1-1500, 1500-1800, 1800-1870, and 1870-2000?…"/>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What are my estimates of the rate of growth of economically-useful human knowledge over 1-1500, 1500-1800, 1800-1870, and 1870-2000?</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0.02%/year, 0.2%/year, 0.5%/year, and 0.8%/year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0.000%/year, 0.02%/year, 0.2%/year, and 0.8%/year</a:t>
            </a:r>
          </a:p>
          <a:p>
            <a:pPr marL="401052" indent="-401052" defTabSz="457200">
              <a:spcBef>
                <a:spcPts val="1200"/>
              </a:spcBef>
              <a:buSzPct val="100000"/>
              <a:buAutoNum type="alphaUcPeriod" startAt="1"/>
              <a:defRPr b="1">
                <a:uFill>
                  <a:solidFill>
                    <a:srgbClr val="000000"/>
                  </a:solidFill>
                </a:uFill>
                <a:latin typeface="Times New Roman"/>
                <a:ea typeface="Times New Roman"/>
                <a:cs typeface="Times New Roman"/>
                <a:sym typeface="Times New Roman"/>
              </a:defRPr>
            </a:pPr>
            <a:r>
              <a:t>0.02%/year, 0.2%/year, 0.8%/year, and 2.3%/year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0.2%/year, 0.8%/year, 2.3%/year, and 4.7%/year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What Is the Key Factor in the Explosion of Wealth in the 20th Century?"/>
          <p:cNvSpPr txBox="1"/>
          <p:nvPr>
            <p:ph type="title" idx="4294967295"/>
          </p:nvPr>
        </p:nvSpPr>
        <p:spPr>
          <a:xfrm>
            <a:off x="277663" y="-2"/>
            <a:ext cx="8572501" cy="1267126"/>
          </a:xfrm>
          <a:prstGeom prst="rect">
            <a:avLst/>
          </a:prstGeom>
        </p:spPr>
        <p:txBody>
          <a:bodyPr lIns="45718" tIns="45718" rIns="45718" bIns="45718"/>
          <a:lstStyle>
            <a:lvl1pPr defTabSz="269747">
              <a:defRPr sz="3500">
                <a:solidFill>
                  <a:srgbClr val="000080"/>
                </a:solidFill>
                <a:uFill>
                  <a:solidFill>
                    <a:srgbClr val="000000"/>
                  </a:solidFill>
                </a:uFill>
              </a:defRPr>
            </a:lvl1pPr>
          </a:lstStyle>
          <a:p>
            <a:pPr/>
            <a:r>
              <a:t>What Is the Key Factor in the Explosion of Wealth in the 20th Century?</a:t>
            </a:r>
          </a:p>
        </p:txBody>
      </p:sp>
      <p:sp>
        <p:nvSpPr>
          <p:cNvPr id="315" name="Yes, many things contributed. But suppose you have to pick just one"/>
          <p:cNvSpPr txBox="1"/>
          <p:nvPr>
            <p:ph type="body" idx="4294967295"/>
          </p:nvPr>
        </p:nvSpPr>
        <p:spPr>
          <a:xfrm>
            <a:off x="277663" y="1267121"/>
            <a:ext cx="8572501" cy="5397503"/>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n-lt"/>
                <a:ea typeface="+mn-ea"/>
                <a:cs typeface="+mn-cs"/>
                <a:sym typeface="Helvetica"/>
              </a:defRPr>
            </a:lvl1pPr>
          </a:lstStyle>
          <a:p>
            <a:pPr/>
            <a:r>
              <a:t>Yes, many things contributed. But suppose you have to pick just one</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What Are the Four Factors That I See as Making for the Explosion of Wealth in the 20th Century?"/>
          <p:cNvSpPr txBox="1"/>
          <p:nvPr>
            <p:ph type="title" idx="4294967295"/>
          </p:nvPr>
        </p:nvSpPr>
        <p:spPr>
          <a:xfrm>
            <a:off x="277663" y="-2"/>
            <a:ext cx="8572501" cy="1267126"/>
          </a:xfrm>
          <a:prstGeom prst="rect">
            <a:avLst/>
          </a:prstGeom>
        </p:spPr>
        <p:txBody>
          <a:bodyPr lIns="45718" tIns="45718" rIns="45718" bIns="45718"/>
          <a:lstStyle>
            <a:lvl1pPr defTabSz="219454">
              <a:defRPr sz="2800">
                <a:solidFill>
                  <a:srgbClr val="000080"/>
                </a:solidFill>
                <a:uFill>
                  <a:solidFill>
                    <a:srgbClr val="000000"/>
                  </a:solidFill>
                </a:uFill>
              </a:defRPr>
            </a:lvl1pPr>
          </a:lstStyle>
          <a:p>
            <a:pPr/>
            <a:r>
              <a:t>What Are the Four Factors That I See as Making for the Explosion of Wealth in the 20th Century?</a:t>
            </a:r>
          </a:p>
        </p:txBody>
      </p:sp>
      <p:sp>
        <p:nvSpPr>
          <p:cNvPr id="318" name="Yes, there are many, many more things that contributed. But suppose you have to pick just four:"/>
          <p:cNvSpPr txBox="1"/>
          <p:nvPr>
            <p:ph type="body" idx="4294967295"/>
          </p:nvPr>
        </p:nvSpPr>
        <p:spPr>
          <a:xfrm>
            <a:off x="277663" y="1267121"/>
            <a:ext cx="8572501" cy="5397503"/>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n-lt"/>
                <a:ea typeface="+mn-ea"/>
                <a:cs typeface="+mn-cs"/>
                <a:sym typeface="Helvetica"/>
              </a:defRPr>
            </a:lvl1pPr>
          </a:lstStyle>
          <a:p>
            <a:pPr/>
            <a:r>
              <a:t>Yes, there are many, many more things that contributed. But suppose you have to pick just four:</a:t>
            </a: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Demography II"/>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Demography II</a:t>
            </a:r>
          </a:p>
        </p:txBody>
      </p:sp>
      <p:sp>
        <p:nvSpPr>
          <p:cNvPr id="321" name="What is the principal cause of the demographic transition?…"/>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What is the principal cause of the demographic transition?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Female wealth and control of property.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Female literacy.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Falling infant and child mortality.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Land shortages and high unemployment.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Something else.</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Feminism"/>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Feminism</a:t>
            </a:r>
          </a:p>
        </p:txBody>
      </p:sp>
      <p:sp>
        <p:nvSpPr>
          <p:cNvPr id="324" name="How many pregnancies do we think Abigail Smith Adams had between when she was 20 and 34?…"/>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How many pregnancies do we think Abigail Smith Adams had between when she was 20 and 34?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6.</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8.</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18.</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Empowered Tyrannies II"/>
          <p:cNvSpPr txBox="1"/>
          <p:nvPr>
            <p:ph type="title" idx="4294967295"/>
          </p:nvPr>
        </p:nvSpPr>
        <p:spPr>
          <a:xfrm>
            <a:off x="277663" y="-2"/>
            <a:ext cx="8572501" cy="1267126"/>
          </a:xfrm>
          <a:prstGeom prst="rect">
            <a:avLst/>
          </a:prstGeom>
        </p:spPr>
        <p:txBody>
          <a:bodyPr lIns="45718" tIns="45718" rIns="45718" bIns="45718"/>
          <a:lstStyle>
            <a:lvl1pPr defTabSz="443483">
              <a:defRPr sz="5800">
                <a:solidFill>
                  <a:srgbClr val="000080"/>
                </a:solidFill>
                <a:uFill>
                  <a:solidFill>
                    <a:srgbClr val="000000"/>
                  </a:solidFill>
                </a:uFill>
              </a:defRPr>
            </a:lvl1pPr>
          </a:lstStyle>
          <a:p>
            <a:pPr/>
            <a:r>
              <a:t>Empowered Tyrannies II</a:t>
            </a:r>
          </a:p>
        </p:txBody>
      </p:sp>
      <p:sp>
        <p:nvSpPr>
          <p:cNvPr id="327" name="How many world leaders are members of the 10-million club?…"/>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How many world leaders are members of the 10-million club?</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6.</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8.</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18.</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Macroeconomics for Beginners…"/>
          <p:cNvSpPr txBox="1"/>
          <p:nvPr>
            <p:ph type="title" idx="4294967295"/>
          </p:nvPr>
        </p:nvSpPr>
        <p:spPr>
          <a:xfrm>
            <a:off x="457199" y="-1"/>
            <a:ext cx="8234348" cy="1094173"/>
          </a:xfrm>
          <a:prstGeom prst="rect">
            <a:avLst/>
          </a:prstGeom>
        </p:spPr>
        <p:txBody>
          <a:bodyPr lIns="50800" tIns="50800" rIns="50800" bIns="50800"/>
          <a:lstStyle/>
          <a:p>
            <a:pPr lvl="1" defTabSz="291643">
              <a:defRPr sz="3975"/>
            </a:pPr>
            <a:r>
              <a:t>Macroeconomics for Beginners…</a:t>
            </a:r>
          </a:p>
        </p:txBody>
      </p:sp>
      <p:sp>
        <p:nvSpPr>
          <p:cNvPr id="100" name="The Polanyian Perplex:…"/>
          <p:cNvSpPr txBox="1"/>
          <p:nvPr>
            <p:ph type="body" idx="4294967295"/>
          </p:nvPr>
        </p:nvSpPr>
        <p:spPr>
          <a:xfrm>
            <a:off x="457199" y="1094171"/>
            <a:ext cx="8234348" cy="5244063"/>
          </a:xfrm>
          <a:prstGeom prst="rect">
            <a:avLst/>
          </a:prstGeom>
        </p:spPr>
        <p:txBody>
          <a:bodyPr lIns="50800" tIns="50800" rIns="50800" bIns="50800" anchor="t"/>
          <a:lstStyle/>
          <a:p>
            <a:pPr marL="0" indent="0" defTabSz="382493">
              <a:spcBef>
                <a:spcPts val="0"/>
              </a:spcBef>
              <a:buSzTx/>
              <a:buFont typeface="Arial"/>
              <a:buNone/>
              <a:defRPr b="1" sz="1958">
                <a:uFill>
                  <a:solidFill>
                    <a:srgbClr val="000000"/>
                  </a:solidFill>
                </a:uFill>
                <a:latin typeface="+mn-lt"/>
                <a:ea typeface="+mn-ea"/>
                <a:cs typeface="+mn-cs"/>
                <a:sym typeface="Helvetica"/>
              </a:defRPr>
            </a:pPr>
            <a:r>
              <a:t>The Polanyian Perplex:</a:t>
            </a:r>
          </a:p>
          <a:p>
            <a:pPr marL="0" indent="0" defTabSz="382493">
              <a:spcBef>
                <a:spcPts val="0"/>
              </a:spcBef>
              <a:buSzTx/>
              <a:buFont typeface="Arial"/>
              <a:buNone/>
              <a:defRPr b="1" sz="1958">
                <a:uFill>
                  <a:solidFill>
                    <a:srgbClr val="000000"/>
                  </a:solidFill>
                </a:uFill>
                <a:latin typeface="+mn-lt"/>
                <a:ea typeface="+mn-ea"/>
                <a:cs typeface="+mn-cs"/>
                <a:sym typeface="Helvetica"/>
              </a:defRPr>
            </a:pPr>
          </a:p>
          <a:p>
            <a:pPr marL="322344" indent="-322344" defTabSz="813816">
              <a:spcBef>
                <a:spcPts val="700"/>
              </a:spcBef>
              <a:defRPr sz="2136">
                <a:uFill>
                  <a:solidFill>
                    <a:srgbClr val="000000"/>
                  </a:solidFill>
                </a:uFill>
                <a:latin typeface="Calibri"/>
                <a:ea typeface="Calibri"/>
                <a:cs typeface="Calibri"/>
                <a:sym typeface="Calibri"/>
              </a:defRPr>
            </a:pPr>
            <a:r>
              <a:t>Start with the Polanyian Perplex: land, labor, and finance are not “commodities”; “commodities” are properly pushed to their most valuable use by market forces, and it is right and proper that each use of them must pass a profitability test…</a:t>
            </a:r>
          </a:p>
          <a:p>
            <a:pPr marL="322344" indent="-322344" defTabSz="813816">
              <a:spcBef>
                <a:spcPts val="700"/>
              </a:spcBef>
              <a:defRPr sz="2136">
                <a:uFill>
                  <a:solidFill>
                    <a:srgbClr val="000000"/>
                  </a:solidFill>
                </a:uFill>
                <a:latin typeface="Calibri"/>
                <a:ea typeface="Calibri"/>
                <a:cs typeface="Calibri"/>
                <a:sym typeface="Calibri"/>
              </a:defRPr>
            </a:pPr>
            <a:r>
              <a:t>Fictitious commodities:</a:t>
            </a:r>
          </a:p>
          <a:p>
            <a:pPr lvl="1" marL="717949" indent="-322344" defTabSz="813816">
              <a:spcBef>
                <a:spcPts val="700"/>
              </a:spcBef>
              <a:defRPr sz="2136">
                <a:uFill>
                  <a:solidFill>
                    <a:srgbClr val="000000"/>
                  </a:solidFill>
                </a:uFill>
                <a:latin typeface="Calibri"/>
                <a:ea typeface="Calibri"/>
                <a:cs typeface="Calibri"/>
                <a:sym typeface="Calibri"/>
              </a:defRPr>
            </a:pPr>
            <a:r>
              <a:t>“Land”—what your community is</a:t>
            </a:r>
          </a:p>
          <a:p>
            <a:pPr lvl="1" marL="717949" indent="-322344" defTabSz="813816">
              <a:spcBef>
                <a:spcPts val="700"/>
              </a:spcBef>
              <a:defRPr sz="2136">
                <a:uFill>
                  <a:solidFill>
                    <a:srgbClr val="000000"/>
                  </a:solidFill>
                </a:uFill>
                <a:latin typeface="Calibri"/>
                <a:ea typeface="Calibri"/>
                <a:cs typeface="Calibri"/>
                <a:sym typeface="Calibri"/>
              </a:defRPr>
            </a:pPr>
            <a:r>
              <a:t>“Labor”—what your lifestyle is</a:t>
            </a:r>
          </a:p>
          <a:p>
            <a:pPr lvl="1" marL="717949" indent="-322344" defTabSz="813816">
              <a:spcBef>
                <a:spcPts val="700"/>
              </a:spcBef>
              <a:defRPr sz="2136">
                <a:uFill>
                  <a:solidFill>
                    <a:srgbClr val="000000"/>
                  </a:solidFill>
                </a:uFill>
                <a:latin typeface="Calibri"/>
                <a:ea typeface="Calibri"/>
                <a:cs typeface="Calibri"/>
                <a:sym typeface="Calibri"/>
              </a:defRPr>
            </a:pPr>
            <a:r>
              <a:t>“Finance”—whether you have a job, or a firm to work for, or can quickly find another one</a:t>
            </a:r>
          </a:p>
          <a:p>
            <a:pPr marL="322344" indent="-322344" defTabSz="813816">
              <a:spcBef>
                <a:spcPts val="700"/>
              </a:spcBef>
              <a:defRPr sz="2136">
                <a:uFill>
                  <a:solidFill>
                    <a:srgbClr val="000000"/>
                  </a:solidFill>
                </a:uFill>
                <a:latin typeface="Calibri"/>
                <a:ea typeface="Calibri"/>
                <a:cs typeface="Calibri"/>
                <a:sym typeface="Calibri"/>
              </a:defRPr>
            </a:pPr>
            <a:r>
              <a:t>People think they have rights to stable communities, expected incomes, secure jobs—but in a market society the only rights that count are property rights</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 name="Inclusion and Hierarchy Attenuation"/>
          <p:cNvSpPr txBox="1"/>
          <p:nvPr>
            <p:ph type="title" idx="4294967295"/>
          </p:nvPr>
        </p:nvSpPr>
        <p:spPr>
          <a:xfrm>
            <a:off x="277663" y="-2"/>
            <a:ext cx="8572501" cy="1267126"/>
          </a:xfrm>
          <a:prstGeom prst="rect">
            <a:avLst/>
          </a:prstGeom>
        </p:spPr>
        <p:txBody>
          <a:bodyPr lIns="45718" tIns="45718" rIns="45718" bIns="45718"/>
          <a:lstStyle>
            <a:lvl1pPr defTabSz="292606">
              <a:defRPr sz="3800">
                <a:solidFill>
                  <a:srgbClr val="000080"/>
                </a:solidFill>
                <a:uFill>
                  <a:solidFill>
                    <a:srgbClr val="000000"/>
                  </a:solidFill>
                </a:uFill>
              </a:defRPr>
            </a:lvl1pPr>
          </a:lstStyle>
          <a:p>
            <a:pPr/>
            <a:r>
              <a:t>Inclusion and Hierarchy Attenuation</a:t>
            </a:r>
          </a:p>
        </p:txBody>
      </p:sp>
      <p:sp>
        <p:nvSpPr>
          <p:cNvPr id="330" name="At the start of the 1970s, future President Ronald Reagan said that diplomats from Tanzania appeared uncomfortable:…"/>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At the start of the 1970s, future President Ronald Reagan said that diplomats from Tanzania appeared uncomfortable: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resisting pressure to vote with the Soviet Union at the United Nations.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making small talk with New York socialites.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wearing shoes.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in formal tuxedos.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Economic Mismanagement and Insecurity II"/>
          <p:cNvSpPr txBox="1"/>
          <p:nvPr>
            <p:ph type="title" idx="4294967295"/>
          </p:nvPr>
        </p:nvSpPr>
        <p:spPr>
          <a:xfrm>
            <a:off x="277663" y="-2"/>
            <a:ext cx="8572501" cy="1267126"/>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Economic Mismanagement and Insecurity II</a:t>
            </a:r>
          </a:p>
        </p:txBody>
      </p:sp>
      <p:sp>
        <p:nvSpPr>
          <p:cNvPr id="333" name="According to Karl Polanyi, what rights does the market economy respect?…"/>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According to Karl Polanyi, what rights does the market economy respect?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land</a:t>
            </a:r>
            <a:r>
              <a:t> (a stable community).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labor</a:t>
            </a:r>
            <a:r>
              <a:t> (a “just” income).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finance</a:t>
            </a:r>
            <a:r>
              <a:t> (a stable economic place).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property</a:t>
            </a:r>
            <a:r>
              <a:t> (the ability to keep what you manage to claim to earn).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Review: The Watershed: 1870 as an Inflection Point</a:t>
            </a:r>
          </a:p>
        </p:txBody>
      </p:sp>
      <p:sp>
        <p:nvSpPr>
          <p:cNvPr id="336" name="This course covers the history of the long twentieth century, beginning in 1870 and ending in 2016:…"/>
          <p:cNvSpPr txBox="1"/>
          <p:nvPr>
            <p:ph type="body" idx="4294967295"/>
          </p:nvPr>
        </p:nvSpPr>
        <p:spPr>
          <a:xfrm>
            <a:off x="277663" y="1267121"/>
            <a:ext cx="6000169"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As of 1870, had the Industrial Revolution raised the standard of living or lightened the toil of the working class in England, the country at its center?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It’s not clear</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Why? Malthusian forces—population explosion &amp; thus smaller farm sizes. Growth, the growth had been slow 0.8%/year?</a:t>
            </a:r>
          </a:p>
        </p:txBody>
      </p:sp>
      <p:pic>
        <p:nvPicPr>
          <p:cNvPr id="337" name="Image" descr="Image"/>
          <p:cNvPicPr>
            <a:picLocks noChangeAspect="1"/>
          </p:cNvPicPr>
          <p:nvPr/>
        </p:nvPicPr>
        <p:blipFill>
          <a:blip r:embed="rId2">
            <a:extLst/>
          </a:blip>
          <a:stretch>
            <a:fillRect/>
          </a:stretch>
        </p:blipFill>
        <p:spPr>
          <a:xfrm>
            <a:off x="6277831" y="1267123"/>
            <a:ext cx="2572333" cy="5397501"/>
          </a:xfrm>
          <a:prstGeom prst="rect">
            <a:avLst/>
          </a:prstGeom>
          <a:ln w="12700">
            <a:miter lim="400000"/>
          </a:ln>
        </p:spPr>
      </p:pic>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Globalization</a:t>
            </a:r>
          </a:p>
        </p:txBody>
      </p:sp>
      <p:sp>
        <p:nvSpPr>
          <p:cNvPr id="340"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Who called the era of globalization and growth from 1870 to 1914 an “economic El Dorado”?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Karl Marx</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Stuart Mill</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Robert Malthus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Maynard Keynes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What would the others have said</a:t>
            </a:r>
            <a:r>
              <a:t>?</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Migration</a:t>
            </a:r>
          </a:p>
        </p:txBody>
      </p:sp>
      <p:sp>
        <p:nvSpPr>
          <p:cNvPr id="343"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How many people of the roughly 1.5 billion then-population of the world left their continents of origin between 1870-1913?</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50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400 million</a:t>
            </a:r>
          </a:p>
        </p:txBody>
      </p:sp>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Before 1870, Ideas Growth Not Fast Enough</a:t>
            </a:r>
          </a:p>
        </p:txBody>
      </p:sp>
      <p:sp>
        <p:nvSpPr>
          <p:cNvPr id="346"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29184">
              <a:spcBef>
                <a:spcPts val="800"/>
              </a:spcBef>
              <a:buSzTx/>
              <a:buFont typeface="Arial"/>
              <a:buNone/>
              <a:defRPr b="1" sz="1728">
                <a:uFill>
                  <a:solidFill>
                    <a:srgbClr val="000000"/>
                  </a:solidFill>
                </a:uFill>
                <a:latin typeface="+mn-lt"/>
                <a:ea typeface="+mn-ea"/>
                <a:cs typeface="+mn-cs"/>
                <a:sym typeface="Helvetica"/>
              </a:defRPr>
            </a:pPr>
            <a:r>
              <a:t>And population growth accelerates as the world is not rich enough to undergo the demographic transition:</a:t>
            </a:r>
            <a:endParaRPr>
              <a:latin typeface="Times New Roman"/>
              <a:ea typeface="Times New Roman"/>
              <a:cs typeface="Times New Roman"/>
              <a:sym typeface="Times New Roman"/>
            </a:endParaRP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Value of useful and deployed ideas about technology and organization</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-8000: 1</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 3.5</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1500: 4.75</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1800: 9</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1870: 16</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2020: 421</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Growth Rates:</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-8000 to 1500: 0.02%/year</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1500 to 1800: 0.2%/year</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1800 to 1870: 0.8%/year</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1870 to 2020: 2.3%/year</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What caused these accelerations? What caused this last acceleration?</a:t>
            </a:r>
          </a:p>
        </p:txBody>
      </p:sp>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Last Acceleration</a:t>
            </a:r>
          </a:p>
        </p:txBody>
      </p:sp>
      <p:sp>
        <p:nvSpPr>
          <p:cNvPr id="349" name="This course covers the history of the long twentieth century, beginning in 1870 and ending in 2016:…"/>
          <p:cNvSpPr txBox="1"/>
          <p:nvPr>
            <p:ph type="body" idx="4294967295"/>
          </p:nvPr>
        </p:nvSpPr>
        <p:spPr>
          <a:xfrm>
            <a:off x="277663" y="1267121"/>
            <a:ext cx="4731423" cy="5397503"/>
          </a:xfrm>
          <a:prstGeom prst="rect">
            <a:avLst/>
          </a:prstGeom>
        </p:spPr>
        <p:txBody>
          <a:bodyPr lIns="45718" tIns="45718" rIns="45718" bIns="45718" anchor="t"/>
          <a:lstStyle/>
          <a:p>
            <a:pPr marL="0" indent="0" defTabSz="233172">
              <a:spcBef>
                <a:spcPts val="600"/>
              </a:spcBef>
              <a:buSzTx/>
              <a:buFont typeface="Arial"/>
              <a:buNone/>
              <a:defRPr b="1" sz="1224">
                <a:uFill>
                  <a:solidFill>
                    <a:srgbClr val="000000"/>
                  </a:solidFill>
                </a:uFill>
                <a:latin typeface="+mn-lt"/>
                <a:ea typeface="+mn-ea"/>
                <a:cs typeface="+mn-cs"/>
                <a:sym typeface="Helvetica"/>
              </a:defRPr>
            </a:pPr>
            <a:r>
              <a:t>The industrial research lab to routinize invention, and the modern corporation to routinize diffusion and deployment</a:t>
            </a:r>
            <a:endParaRPr>
              <a:latin typeface="Times New Roman"/>
              <a:ea typeface="Times New Roman"/>
              <a:cs typeface="Times New Roman"/>
              <a:sym typeface="Times New Roman"/>
            </a:endParaRP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Plus general purpose technologies—machine tools, non-human power sources</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Arthur Lewis:</a:t>
            </a:r>
          </a:p>
          <a:p>
            <a:pPr lvl="1" marL="355893"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“New commodities: telephones, gramophones, typewriters, cameras, automobiles, and so on, a seemingly endless process whose latest twentieth-century additions include aeroplanes, radios, refrigerators, washing machines, television sets, and pleasure boats. Thus a rich man in 1870 did not possess anything that a rich man of 1770 had not possessed; he might have more or larger houses, more clothes, more pictures, more horses and carriages, or more furniture than say a school teacher possessed, but as likely as not his riches were displayed in the number of servants whom he employed rather than in his personal use of commodities…”</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Not so much the particular technologies, as the grasping of the fact that there was a broad and deep range of new technologies to be discovered.</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As much as it was new technologies, it was large-scale corporate organizations that could and did plan the division of labor to make use of and then market technologies. </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And as much, it was that the global market meant that there was now a great deal of money to be made from the routinization of the exploration, development, and deployment of technological possibilities</a:t>
            </a:r>
          </a:p>
        </p:txBody>
      </p:sp>
      <p:pic>
        <p:nvPicPr>
          <p:cNvPr id="350" name="Image" descr="Image"/>
          <p:cNvPicPr>
            <a:picLocks noChangeAspect="1"/>
          </p:cNvPicPr>
          <p:nvPr/>
        </p:nvPicPr>
        <p:blipFill>
          <a:blip r:embed="rId2">
            <a:extLst/>
          </a:blip>
          <a:stretch>
            <a:fillRect/>
          </a:stretch>
        </p:blipFill>
        <p:spPr>
          <a:xfrm>
            <a:off x="5009086" y="1267123"/>
            <a:ext cx="3841079" cy="5397501"/>
          </a:xfrm>
          <a:prstGeom prst="rect">
            <a:avLst/>
          </a:prstGeom>
          <a:ln w="12700">
            <a:miter lim="400000"/>
          </a:ln>
        </p:spPr>
      </p:pic>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Preview: Next Time"/>
          <p:cNvSpPr txBox="1"/>
          <p:nvPr>
            <p:ph type="title" idx="4294967295"/>
          </p:nvPr>
        </p:nvSpPr>
        <p:spPr>
          <a:xfrm>
            <a:off x="277663" y="-2"/>
            <a:ext cx="8572501" cy="1267126"/>
          </a:xfrm>
          <a:prstGeom prst="rect">
            <a:avLst/>
          </a:prstGeom>
        </p:spPr>
        <p:txBody>
          <a:bodyPr lIns="45718" tIns="45718" rIns="45718" bIns="45718"/>
          <a:lstStyle>
            <a:lvl1pPr defTabSz="361188">
              <a:defRPr sz="4740">
                <a:solidFill>
                  <a:srgbClr val="000080"/>
                </a:solidFill>
                <a:uFill>
                  <a:solidFill>
                    <a:srgbClr val="000000"/>
                  </a:solidFill>
                </a:uFill>
              </a:defRPr>
            </a:lvl1pPr>
          </a:lstStyle>
          <a:p>
            <a:pPr/>
            <a:r>
              <a:t>Worldwide: The Broad Sweep</a:t>
            </a:r>
          </a:p>
        </p:txBody>
      </p:sp>
      <p:sp>
        <p:nvSpPr>
          <p:cNvPr id="353" name="On to Chapter 3: Globalizing the World, 1870-1914 (&amp; Eichengreen, 1&amp;2):…"/>
          <p:cNvSpPr txBox="1"/>
          <p:nvPr>
            <p:ph type="body" sz="quarter" idx="4294967295"/>
          </p:nvPr>
        </p:nvSpPr>
        <p:spPr>
          <a:xfrm>
            <a:off x="277663" y="1267123"/>
            <a:ext cx="8572501" cy="1191670"/>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Post-1870 is the miracle:</a:t>
            </a:r>
          </a:p>
          <a:p>
            <a:pPr marL="0" indent="0" defTabSz="429768">
              <a:spcBef>
                <a:spcPts val="0"/>
              </a:spcBef>
              <a:buSzTx/>
              <a:buFont typeface="Arial"/>
              <a:buNone/>
              <a:defRPr b="1" sz="2200">
                <a:uFill>
                  <a:solidFill>
                    <a:srgbClr val="000000"/>
                  </a:solidFill>
                </a:uFill>
                <a:latin typeface="+mn-lt"/>
                <a:ea typeface="+mn-ea"/>
                <a:cs typeface="+mn-cs"/>
                <a:sym typeface="Helvetica"/>
              </a:defRPr>
            </a:pPr>
          </a:p>
        </p:txBody>
      </p:sp>
      <p:pic>
        <p:nvPicPr>
          <p:cNvPr id="354" name="Image" descr="Image"/>
          <p:cNvPicPr>
            <a:picLocks noChangeAspect="1"/>
          </p:cNvPicPr>
          <p:nvPr/>
        </p:nvPicPr>
        <p:blipFill>
          <a:blip r:embed="rId2">
            <a:extLst/>
          </a:blip>
          <a:stretch>
            <a:fillRect/>
          </a:stretch>
        </p:blipFill>
        <p:spPr>
          <a:xfrm>
            <a:off x="277663" y="1767706"/>
            <a:ext cx="8572501" cy="4316120"/>
          </a:xfrm>
          <a:prstGeom prst="rect">
            <a:avLst/>
          </a:prstGeom>
          <a:ln w="12700">
            <a:miter lim="400000"/>
          </a:ln>
        </p:spPr>
      </p:pic>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West”</a:t>
            </a:r>
          </a:p>
        </p:txBody>
      </p:sp>
      <p:sp>
        <p:nvSpPr>
          <p:cNvPr id="357" name="On to Chapter 3: Globalizing the World, 1870-1914 (&amp; Eichengreen, 1&amp;2):…"/>
          <p:cNvSpPr txBox="1"/>
          <p:nvPr>
            <p:ph type="body" sz="quarter" idx="4294967295"/>
          </p:nvPr>
        </p:nvSpPr>
        <p:spPr>
          <a:xfrm>
            <a:off x="277663" y="1267123"/>
            <a:ext cx="8572501" cy="1191670"/>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800, 1500, 1770, or 1870?:</a:t>
            </a:r>
          </a:p>
          <a:p>
            <a:pPr marL="0" indent="0" defTabSz="429768">
              <a:spcBef>
                <a:spcPts val="0"/>
              </a:spcBef>
              <a:buSzTx/>
              <a:buFont typeface="Arial"/>
              <a:buNone/>
              <a:defRPr b="1" sz="2200">
                <a:uFill>
                  <a:solidFill>
                    <a:srgbClr val="000000"/>
                  </a:solidFill>
                </a:uFill>
                <a:latin typeface="+mn-lt"/>
                <a:ea typeface="+mn-ea"/>
                <a:cs typeface="+mn-cs"/>
                <a:sym typeface="Helvetica"/>
              </a:defRPr>
            </a:pPr>
          </a:p>
        </p:txBody>
      </p:sp>
      <p:pic>
        <p:nvPicPr>
          <p:cNvPr id="358" name="Image" descr="Image"/>
          <p:cNvPicPr>
            <a:picLocks noChangeAspect="1"/>
          </p:cNvPicPr>
          <p:nvPr/>
        </p:nvPicPr>
        <p:blipFill>
          <a:blip r:embed="rId2">
            <a:extLst/>
          </a:blip>
          <a:stretch>
            <a:fillRect/>
          </a:stretch>
        </p:blipFill>
        <p:spPr>
          <a:xfrm>
            <a:off x="277663" y="1847152"/>
            <a:ext cx="8572501" cy="3760331"/>
          </a:xfrm>
          <a:prstGeom prst="rect">
            <a:avLst/>
          </a:prstGeom>
          <a:ln w="12700">
            <a:miter lim="400000"/>
          </a:ln>
        </p:spPr>
      </p:pic>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Who Is This Man?</a:t>
            </a:r>
          </a:p>
        </p:txBody>
      </p:sp>
      <p:sp>
        <p:nvSpPr>
          <p:cNvPr id="361" name="This course covers the history of the long twentieth century, beginning in 1870 and ending in 2016:…"/>
          <p:cNvSpPr txBox="1"/>
          <p:nvPr>
            <p:ph type="body" idx="4294967295"/>
          </p:nvPr>
        </p:nvSpPr>
        <p:spPr>
          <a:xfrm>
            <a:off x="277663" y="1267121"/>
            <a:ext cx="5385254"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And is he in any real danger?</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Andrew Carnegie,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Nicola Tesla,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Herbert Hoover, and yes</a:t>
            </a:r>
          </a:p>
        </p:txBody>
      </p:sp>
      <p:pic>
        <p:nvPicPr>
          <p:cNvPr id="362" name="Image" descr="Image"/>
          <p:cNvPicPr>
            <a:picLocks noChangeAspect="1"/>
          </p:cNvPicPr>
          <p:nvPr/>
        </p:nvPicPr>
        <p:blipFill>
          <a:blip r:embed="rId2">
            <a:extLst/>
          </a:blip>
          <a:stretch>
            <a:fillRect/>
          </a:stretch>
        </p:blipFill>
        <p:spPr>
          <a:xfrm>
            <a:off x="5662916" y="1267123"/>
            <a:ext cx="3187249" cy="5397501"/>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The Polanyian Perplex II"/>
          <p:cNvSpPr txBox="1"/>
          <p:nvPr>
            <p:ph type="title" idx="4294967295"/>
          </p:nvPr>
        </p:nvSpPr>
        <p:spPr>
          <a:xfrm>
            <a:off x="457199" y="-1"/>
            <a:ext cx="8234348" cy="1094173"/>
          </a:xfrm>
          <a:prstGeom prst="rect">
            <a:avLst/>
          </a:prstGeom>
        </p:spPr>
        <p:txBody>
          <a:bodyPr lIns="50800" tIns="50800" rIns="50800" bIns="50800"/>
          <a:lstStyle>
            <a:lvl1pPr defTabSz="406657">
              <a:defRPr sz="5544">
                <a:solidFill>
                  <a:srgbClr val="000080"/>
                </a:solidFill>
              </a:defRPr>
            </a:lvl1pPr>
          </a:lstStyle>
          <a:p>
            <a:pPr/>
            <a:r>
              <a:t>The Polanyian Perplex II</a:t>
            </a:r>
          </a:p>
        </p:txBody>
      </p:sp>
      <p:sp>
        <p:nvSpPr>
          <p:cNvPr id="103" name="You can argue—and people do—that those who complain about “land” and “labor” becoming commodities have no legitimate beef…"/>
          <p:cNvSpPr txBox="1"/>
          <p:nvPr>
            <p:ph type="body" sz="half" idx="4294967295"/>
          </p:nvPr>
        </p:nvSpPr>
        <p:spPr>
          <a:xfrm>
            <a:off x="457199" y="1094171"/>
            <a:ext cx="4423631" cy="5244063"/>
          </a:xfrm>
          <a:prstGeom prst="rect">
            <a:avLst/>
          </a:prstGeom>
        </p:spPr>
        <p:txBody>
          <a:bodyPr lIns="50800" tIns="50800" rIns="50800" bIns="50800" anchor="t"/>
          <a:lstStyle/>
          <a:p>
            <a:pPr marL="271638" indent="-271638" defTabSz="685800">
              <a:spcBef>
                <a:spcPts val="600"/>
              </a:spcBef>
              <a:defRPr sz="1800">
                <a:uFill>
                  <a:solidFill>
                    <a:srgbClr val="000000"/>
                  </a:solidFill>
                </a:uFill>
                <a:latin typeface="Calibri"/>
                <a:ea typeface="Calibri"/>
                <a:cs typeface="Calibri"/>
                <a:sym typeface="Calibri"/>
              </a:defRPr>
            </a:pPr>
            <a:r>
              <a:t>You can argue—and people do—that those who complain about “land” and “labor” becoming commodities have no legitimate beef</a:t>
            </a:r>
          </a:p>
          <a:p>
            <a:pPr marL="271638" indent="-271638" defTabSz="685800">
              <a:spcBef>
                <a:spcPts val="600"/>
              </a:spcBef>
              <a:defRPr sz="1800">
                <a:uFill>
                  <a:solidFill>
                    <a:srgbClr val="000000"/>
                  </a:solidFill>
                </a:uFill>
                <a:latin typeface="Calibri"/>
                <a:ea typeface="Calibri"/>
                <a:cs typeface="Calibri"/>
                <a:sym typeface="Calibri"/>
              </a:defRPr>
            </a:pPr>
            <a:r>
              <a:t>We have a dynamic society: things change:</a:t>
            </a:r>
          </a:p>
          <a:p>
            <a:pPr lvl="1" marL="605013" indent="-271638" defTabSz="685800">
              <a:spcBef>
                <a:spcPts val="600"/>
              </a:spcBef>
              <a:defRPr sz="1800">
                <a:uFill>
                  <a:solidFill>
                    <a:srgbClr val="000000"/>
                  </a:solidFill>
                </a:uFill>
                <a:latin typeface="Calibri"/>
                <a:ea typeface="Calibri"/>
                <a:cs typeface="Calibri"/>
                <a:sym typeface="Calibri"/>
              </a:defRPr>
            </a:pPr>
            <a:r>
              <a:t>Changing communities driven by (well-functioning) markets are positive-sum</a:t>
            </a:r>
          </a:p>
          <a:p>
            <a:pPr lvl="1" marL="605013" indent="-271638" defTabSz="685800">
              <a:spcBef>
                <a:spcPts val="600"/>
              </a:spcBef>
              <a:defRPr sz="1800">
                <a:uFill>
                  <a:solidFill>
                    <a:srgbClr val="000000"/>
                  </a:solidFill>
                </a:uFill>
                <a:latin typeface="Calibri"/>
                <a:ea typeface="Calibri"/>
                <a:cs typeface="Calibri"/>
                <a:sym typeface="Calibri"/>
              </a:defRPr>
            </a:pPr>
            <a:r>
              <a:t>Changing occupational rewards driven by (well-functioning) markets are positive-sum</a:t>
            </a:r>
          </a:p>
          <a:p>
            <a:pPr marL="271638" indent="-271638" defTabSz="685800">
              <a:spcBef>
                <a:spcPts val="600"/>
              </a:spcBef>
              <a:defRPr sz="1800">
                <a:uFill>
                  <a:solidFill>
                    <a:srgbClr val="000000"/>
                  </a:solidFill>
                </a:uFill>
                <a:latin typeface="Calibri"/>
                <a:ea typeface="Calibri"/>
                <a:cs typeface="Calibri"/>
                <a:sym typeface="Calibri"/>
              </a:defRPr>
            </a:pPr>
            <a:r>
              <a:t>The answer is social insurance and social welfare</a:t>
            </a:r>
          </a:p>
          <a:p>
            <a:pPr marL="271638" indent="-271638" defTabSz="685800">
              <a:spcBef>
                <a:spcPts val="600"/>
              </a:spcBef>
              <a:defRPr sz="1800">
                <a:uFill>
                  <a:solidFill>
                    <a:srgbClr val="000000"/>
                  </a:solidFill>
                </a:uFill>
                <a:latin typeface="Calibri"/>
                <a:ea typeface="Calibri"/>
                <a:cs typeface="Calibri"/>
                <a:sym typeface="Calibri"/>
              </a:defRPr>
            </a:pPr>
            <a:r>
              <a:t>But all this presumes full employment: there is no sense in which this much instability in firms and jobs is part of some positive-sum process</a:t>
            </a:r>
          </a:p>
        </p:txBody>
      </p:sp>
      <p:pic>
        <p:nvPicPr>
          <p:cNvPr id="104" name="Image" descr="Image"/>
          <p:cNvPicPr>
            <a:picLocks noChangeAspect="0"/>
          </p:cNvPicPr>
          <p:nvPr/>
        </p:nvPicPr>
        <p:blipFill>
          <a:blip r:embed="rId2">
            <a:extLst/>
          </a:blip>
          <a:stretch>
            <a:fillRect/>
          </a:stretch>
        </p:blipFill>
        <p:spPr>
          <a:xfrm>
            <a:off x="4880829" y="1094171"/>
            <a:ext cx="3810718" cy="5244063"/>
          </a:xfrm>
          <a:prstGeom prst="rect">
            <a:avLst/>
          </a:prstGeom>
          <a:ln w="12700">
            <a:miter lim="400000"/>
          </a:ln>
        </p:spPr>
      </p:pic>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Lev Bronstein</a:t>
            </a:r>
          </a:p>
        </p:txBody>
      </p:sp>
      <p:sp>
        <p:nvSpPr>
          <p:cNvPr id="365" name="This course covers the history of the long twentieth century, beginning in 1870 and ending in 2016:…"/>
          <p:cNvSpPr txBox="1"/>
          <p:nvPr>
            <p:ph type="body" sz="half" idx="4294967295"/>
          </p:nvPr>
        </p:nvSpPr>
        <p:spPr>
          <a:xfrm>
            <a:off x="277663" y="1267121"/>
            <a:ext cx="4468522"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Why did he say this?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had had no time to more than catch the general life-rhythm of the monster known as New York…”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left for Europe with the feeling of a man who has had only a peek into the furnace where the future is being forged…"</a:t>
            </a:r>
          </a:p>
        </p:txBody>
      </p:sp>
      <p:pic>
        <p:nvPicPr>
          <p:cNvPr id="366" name="Image" descr="Image"/>
          <p:cNvPicPr>
            <a:picLocks noChangeAspect="1"/>
          </p:cNvPicPr>
          <p:nvPr/>
        </p:nvPicPr>
        <p:blipFill>
          <a:blip r:embed="rId2">
            <a:extLst/>
          </a:blip>
          <a:srcRect l="0" t="0" r="0" b="12133"/>
          <a:stretch>
            <a:fillRect/>
          </a:stretch>
        </p:blipFill>
        <p:spPr>
          <a:xfrm>
            <a:off x="4746185" y="1267123"/>
            <a:ext cx="4103980" cy="5397398"/>
          </a:xfrm>
          <a:prstGeom prst="rect">
            <a:avLst/>
          </a:prstGeom>
          <a:ln w="12700">
            <a:miter lim="400000"/>
          </a:ln>
        </p:spPr>
      </p:pic>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1. My Grand Narrative"/>
          <p:cNvSpPr txBox="1"/>
          <p:nvPr>
            <p:ph type="title" idx="4294967295"/>
          </p:nvPr>
        </p:nvSpPr>
        <p:spPr>
          <a:xfrm>
            <a:off x="277663" y="-2"/>
            <a:ext cx="8572501" cy="1267126"/>
          </a:xfrm>
          <a:prstGeom prst="rect">
            <a:avLst/>
          </a:prstGeom>
        </p:spPr>
        <p:txBody>
          <a:bodyPr lIns="45718" tIns="45718" rIns="45718" bIns="45718"/>
          <a:lstStyle>
            <a:lvl1pPr defTabSz="397763">
              <a:defRPr sz="5220">
                <a:uFill>
                  <a:solidFill>
                    <a:srgbClr val="000000"/>
                  </a:solidFill>
                </a:uFill>
              </a:defRPr>
            </a:lvl1pPr>
          </a:lstStyle>
          <a:p>
            <a:pPr/>
            <a:r>
              <a:t>Review: Political Economy</a:t>
            </a:r>
          </a:p>
        </p:txBody>
      </p:sp>
      <p:sp>
        <p:nvSpPr>
          <p:cNvPr id="369" name="This course covers the history of the long twentieth century, beginning in 1870 and ending in 2016:…"/>
          <p:cNvSpPr txBox="1"/>
          <p:nvPr>
            <p:ph type="body" idx="4294967295"/>
          </p:nvPr>
        </p:nvSpPr>
        <p:spPr>
          <a:xfrm>
            <a:off x="277663" y="1267121"/>
            <a:ext cx="5280393" cy="5397503"/>
          </a:xfrm>
          <a:prstGeom prst="rect">
            <a:avLst/>
          </a:prstGeom>
        </p:spPr>
        <p:txBody>
          <a:bodyPr lIns="45718" tIns="45718" rIns="45718" bIns="45718" anchor="t"/>
          <a:lstStyle/>
          <a:p>
            <a:pPr marL="0" indent="0" defTabSz="246888">
              <a:spcBef>
                <a:spcPts val="600"/>
              </a:spcBef>
              <a:buSzTx/>
              <a:buFont typeface="Arial"/>
              <a:buNone/>
              <a:defRPr b="1" sz="1296">
                <a:uFill>
                  <a:solidFill>
                    <a:srgbClr val="000000"/>
                  </a:solidFill>
                </a:uFill>
                <a:latin typeface="+mn-lt"/>
                <a:ea typeface="+mn-ea"/>
                <a:cs typeface="+mn-cs"/>
                <a:sym typeface="Helvetica"/>
              </a:defRPr>
            </a:pPr>
            <a:r>
              <a:t>From “Divine Right” and “Natural Order” to Enlightenment values…</a:t>
            </a:r>
          </a:p>
          <a:p>
            <a:pPr marL="0" indent="0" defTabSz="246888">
              <a:spcBef>
                <a:spcPts val="600"/>
              </a:spcBef>
              <a:buSzTx/>
              <a:buNone/>
              <a:defRPr sz="1296">
                <a:uFill>
                  <a:solidFill>
                    <a:srgbClr val="000000"/>
                  </a:solidFill>
                </a:uFill>
                <a:latin typeface="Times New Roman"/>
                <a:ea typeface="Times New Roman"/>
                <a:cs typeface="Times New Roman"/>
                <a:sym typeface="Times New Roman"/>
              </a:defRPr>
            </a:pPr>
            <a:r>
              <a:t>Who was the </a:t>
            </a:r>
            <a:r>
              <a:rPr i="1"/>
              <a:t>first </a:t>
            </a:r>
            <a:r>
              <a:t>person to draft these words:?</a:t>
            </a:r>
          </a:p>
          <a:p>
            <a:pPr marL="0" indent="0" defTabSz="246888">
              <a:spcBef>
                <a:spcPts val="600"/>
              </a:spcBef>
              <a:buSzTx/>
              <a:buNone/>
              <a:defRPr sz="1296">
                <a:uFill>
                  <a:solidFill>
                    <a:srgbClr val="000000"/>
                  </a:solidFill>
                </a:uFill>
                <a:latin typeface="Times New Roman"/>
                <a:ea typeface="Times New Roman"/>
                <a:cs typeface="Times New Roman"/>
                <a:sym typeface="Times New Roman"/>
              </a:defRPr>
            </a:pPr>
          </a:p>
          <a:p>
            <a:pPr marL="12994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“We hold these truths to be sacred &amp; undeniable:</a:t>
            </a:r>
          </a:p>
          <a:p>
            <a:pPr lvl="1" marL="33568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that all men are created equal &amp; independant, </a:t>
            </a:r>
          </a:p>
          <a:p>
            <a:pPr lvl="1" marL="33568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that from that equal creation they derive rights inherent &amp; inalienable, </a:t>
            </a:r>
          </a:p>
          <a:p>
            <a:pPr lvl="1" marL="33568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among which are the preservation of life, &amp; liberty, &amp; the pursuit of happiness; </a:t>
            </a:r>
          </a:p>
          <a:p>
            <a:pPr lvl="1" marL="33568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that to secure these ends, governments are instituted among men, </a:t>
            </a:r>
            <a:r>
              <a:rPr b="1"/>
              <a:t>deriving their just powers from the consent of the governed</a:t>
            </a:r>
            <a:r>
              <a:t>…”</a:t>
            </a:r>
          </a:p>
          <a:p>
            <a:pPr marL="0" indent="0" defTabSz="246888">
              <a:spcBef>
                <a:spcPts val="600"/>
              </a:spcBef>
              <a:buSzTx/>
              <a:buNone/>
              <a:defRPr sz="1296">
                <a:uFill>
                  <a:solidFill>
                    <a:srgbClr val="000000"/>
                  </a:solidFill>
                </a:uFill>
                <a:latin typeface="Times New Roman"/>
                <a:ea typeface="Times New Roman"/>
                <a:cs typeface="Times New Roman"/>
                <a:sym typeface="Times New Roman"/>
              </a:defRPr>
            </a:pPr>
          </a:p>
          <a:p>
            <a:pPr marL="216568" indent="-216568" defTabSz="246888">
              <a:spcBef>
                <a:spcPts val="600"/>
              </a:spcBef>
              <a:buSzPct val="100000"/>
              <a:buAutoNum type="alphaUcPeriod" startAt="1"/>
              <a:defRPr sz="1296">
                <a:uFill>
                  <a:solidFill>
                    <a:srgbClr val="000000"/>
                  </a:solidFill>
                </a:uFill>
                <a:latin typeface="Times New Roman"/>
                <a:ea typeface="Times New Roman"/>
                <a:cs typeface="Times New Roman"/>
                <a:sym typeface="Times New Roman"/>
              </a:defRPr>
            </a:pPr>
            <a:r>
              <a:t>John Locke</a:t>
            </a:r>
          </a:p>
          <a:p>
            <a:pPr marL="216568" indent="-216568" defTabSz="246888">
              <a:spcBef>
                <a:spcPts val="600"/>
              </a:spcBef>
              <a:buSzPct val="100000"/>
              <a:buAutoNum type="alphaUcPeriod" startAt="1"/>
              <a:defRPr sz="1296">
                <a:uFill>
                  <a:solidFill>
                    <a:srgbClr val="000000"/>
                  </a:solidFill>
                </a:uFill>
                <a:latin typeface="Times New Roman"/>
                <a:ea typeface="Times New Roman"/>
                <a:cs typeface="Times New Roman"/>
                <a:sym typeface="Times New Roman"/>
              </a:defRPr>
            </a:pPr>
            <a:r>
              <a:t>Niccolo Machiavelli</a:t>
            </a:r>
          </a:p>
          <a:p>
            <a:pPr marL="216568" indent="-216568" defTabSz="246888">
              <a:spcBef>
                <a:spcPts val="600"/>
              </a:spcBef>
              <a:buSzPct val="100000"/>
              <a:buAutoNum type="alphaUcPeriod" startAt="1"/>
              <a:defRPr sz="1296">
                <a:uFill>
                  <a:solidFill>
                    <a:srgbClr val="000000"/>
                  </a:solidFill>
                </a:uFill>
                <a:latin typeface="Times New Roman"/>
                <a:ea typeface="Times New Roman"/>
                <a:cs typeface="Times New Roman"/>
                <a:sym typeface="Times New Roman"/>
              </a:defRPr>
            </a:pPr>
            <a:r>
              <a:t>Thomas Hobbes</a:t>
            </a:r>
          </a:p>
          <a:p>
            <a:pPr marL="216568" indent="-216568" defTabSz="246888">
              <a:spcBef>
                <a:spcPts val="600"/>
              </a:spcBef>
              <a:buSzPct val="100000"/>
              <a:buAutoNum type="alphaUcPeriod" startAt="1"/>
              <a:defRPr b="1" sz="1296">
                <a:uFill>
                  <a:solidFill>
                    <a:srgbClr val="000000"/>
                  </a:solidFill>
                </a:uFill>
                <a:latin typeface="Times New Roman"/>
                <a:ea typeface="Times New Roman"/>
                <a:cs typeface="Times New Roman"/>
                <a:sym typeface="Times New Roman"/>
              </a:defRPr>
            </a:pPr>
            <a:r>
              <a:t>Thomas Jefferson</a:t>
            </a:r>
          </a:p>
          <a:p>
            <a:pPr marL="216568" indent="-216568" defTabSz="246888">
              <a:spcBef>
                <a:spcPts val="600"/>
              </a:spcBef>
              <a:buSzPct val="100000"/>
              <a:buAutoNum type="alphaUcPeriod" startAt="1"/>
              <a:defRPr sz="1296">
                <a:uFill>
                  <a:solidFill>
                    <a:srgbClr val="000000"/>
                  </a:solidFill>
                </a:uFill>
                <a:latin typeface="Times New Roman"/>
                <a:ea typeface="Times New Roman"/>
                <a:cs typeface="Times New Roman"/>
                <a:sym typeface="Times New Roman"/>
              </a:defRPr>
            </a:pPr>
            <a:r>
              <a:t>George Washington</a:t>
            </a:r>
          </a:p>
          <a:p>
            <a:pPr marL="0" indent="0" defTabSz="246888">
              <a:spcBef>
                <a:spcPts val="600"/>
              </a:spcBef>
              <a:buSzTx/>
              <a:buNone/>
              <a:defRPr sz="1296">
                <a:uFill>
                  <a:solidFill>
                    <a:srgbClr val="000000"/>
                  </a:solidFill>
                </a:uFill>
                <a:latin typeface="Times New Roman"/>
                <a:ea typeface="Times New Roman"/>
                <a:cs typeface="Times New Roman"/>
                <a:sym typeface="Times New Roman"/>
              </a:defRPr>
            </a:pPr>
          </a:p>
          <a:p>
            <a:pPr marL="129940" indent="-129940" defTabSz="246888">
              <a:spcBef>
                <a:spcPts val="600"/>
              </a:spcBef>
              <a:buSzPct val="100000"/>
              <a:defRPr sz="1296">
                <a:uFill>
                  <a:solidFill>
                    <a:srgbClr val="000000"/>
                  </a:solidFill>
                </a:uFill>
                <a:latin typeface="Times New Roman"/>
                <a:ea typeface="Times New Roman"/>
                <a:cs typeface="Times New Roman"/>
                <a:sym typeface="Times New Roman"/>
              </a:defRPr>
            </a:pPr>
            <a:r>
              <a:t>Why did he write them? </a:t>
            </a:r>
          </a:p>
        </p:txBody>
      </p:sp>
      <p:pic>
        <p:nvPicPr>
          <p:cNvPr id="370" name="Image" descr="Image"/>
          <p:cNvPicPr>
            <a:picLocks noChangeAspect="1"/>
          </p:cNvPicPr>
          <p:nvPr/>
        </p:nvPicPr>
        <p:blipFill>
          <a:blip r:embed="rId2">
            <a:extLst/>
          </a:blip>
          <a:stretch>
            <a:fillRect/>
          </a:stretch>
        </p:blipFill>
        <p:spPr>
          <a:xfrm>
            <a:off x="5558055" y="1267123"/>
            <a:ext cx="3292110" cy="3144811"/>
          </a:xfrm>
          <a:prstGeom prst="rect">
            <a:avLst/>
          </a:prstGeom>
          <a:ln w="12700">
            <a:miter lim="400000"/>
          </a:ln>
        </p:spPr>
      </p:pic>
      <p:pic>
        <p:nvPicPr>
          <p:cNvPr id="371" name="Image" descr="Image"/>
          <p:cNvPicPr>
            <a:picLocks noChangeAspect="1"/>
          </p:cNvPicPr>
          <p:nvPr/>
        </p:nvPicPr>
        <p:blipFill>
          <a:blip r:embed="rId3">
            <a:extLst/>
          </a:blip>
          <a:stretch>
            <a:fillRect/>
          </a:stretch>
        </p:blipFill>
        <p:spPr>
          <a:xfrm>
            <a:off x="5558055" y="4290506"/>
            <a:ext cx="3292110" cy="2374118"/>
          </a:xfrm>
          <a:prstGeom prst="rect">
            <a:avLst/>
          </a:prstGeom>
          <a:ln w="12700">
            <a:miter lim="400000"/>
          </a:ln>
        </p:spPr>
      </p:pic>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What Was the Proper Political Order?</a:t>
            </a:r>
          </a:p>
        </p:txBody>
      </p:sp>
      <p:sp>
        <p:nvSpPr>
          <p:cNvPr id="374" name="This course covers the history of the long twentieth century, beginning in 1870 and ending in 2016:…"/>
          <p:cNvSpPr txBox="1"/>
          <p:nvPr>
            <p:ph type="body" idx="4294967295"/>
          </p:nvPr>
        </p:nvSpPr>
        <p:spPr>
          <a:xfrm>
            <a:off x="277663" y="1267121"/>
            <a:ext cx="5973665" cy="5397503"/>
          </a:xfrm>
          <a:prstGeom prst="rect">
            <a:avLst/>
          </a:prstGeom>
        </p:spPr>
        <p:txBody>
          <a:bodyPr lIns="45718" tIns="45718" rIns="45718" bIns="45718" anchor="t"/>
          <a:lstStyle/>
          <a:p>
            <a:pPr marL="0" indent="0" defTabSz="288036">
              <a:spcBef>
                <a:spcPts val="700"/>
              </a:spcBef>
              <a:buSzTx/>
              <a:buFont typeface="Arial"/>
              <a:buNone/>
              <a:defRPr b="1" sz="1512">
                <a:uFill>
                  <a:solidFill>
                    <a:srgbClr val="000000"/>
                  </a:solidFill>
                </a:uFill>
                <a:latin typeface="+mn-lt"/>
                <a:ea typeface="+mn-ea"/>
                <a:cs typeface="+mn-cs"/>
                <a:sym typeface="Helvetica"/>
              </a:defRPr>
            </a:pPr>
            <a:r>
              <a:t>Fears of “democracy” among American founders:</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Madison</a:t>
            </a:r>
            <a:r>
              <a:t>: “Democracies have ever been spectacles of turbulence and contention... incompatible with personal security or the rights of property... as short in their lives as... violent in their deaths…”</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Jefferson</a:t>
            </a:r>
            <a:r>
              <a:t>: “Gen’l Washington had not a firm confidence in the durability of our government… [&amp; this] had some weight in his adoption of… ceremonies… calculated to prepare us gradually for a change which he believed possible…”</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Hamilton</a:t>
            </a:r>
            <a:r>
              <a:t>: “the British government… best” as the only one “unit[ing] public strength with individual security…”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Adams</a:t>
            </a:r>
            <a:r>
              <a:t>: The American president should be announced as: “His Highness, the President of the United States, and Protector of the Rights of the Same…”</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Question of political order thought settled: first in the rubble of Berlin in 1945, and then in the streets of East Germany in 1991:</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Settled in favor of representative democracy, private property, &amp; social insurance—late-1900s liberal democracy</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But now reopened? Min Zhu (朱民) to me in 2015: “What are you Americans going to do to fix your broken political system?”</a:t>
            </a:r>
          </a:p>
        </p:txBody>
      </p:sp>
      <p:pic>
        <p:nvPicPr>
          <p:cNvPr id="375" name="Image" descr="Image"/>
          <p:cNvPicPr>
            <a:picLocks noChangeAspect="1"/>
          </p:cNvPicPr>
          <p:nvPr/>
        </p:nvPicPr>
        <p:blipFill>
          <a:blip r:embed="rId2">
            <a:extLst/>
          </a:blip>
          <a:stretch>
            <a:fillRect/>
          </a:stretch>
        </p:blipFill>
        <p:spPr>
          <a:xfrm>
            <a:off x="6251327" y="1267123"/>
            <a:ext cx="2598838" cy="2638943"/>
          </a:xfrm>
          <a:prstGeom prst="rect">
            <a:avLst/>
          </a:prstGeom>
          <a:ln w="12700">
            <a:miter lim="400000"/>
          </a:ln>
        </p:spPr>
      </p:pic>
      <p:pic>
        <p:nvPicPr>
          <p:cNvPr id="376" name="Image" descr="Image"/>
          <p:cNvPicPr>
            <a:picLocks noChangeAspect="1"/>
          </p:cNvPicPr>
          <p:nvPr/>
        </p:nvPicPr>
        <p:blipFill>
          <a:blip r:embed="rId3">
            <a:extLst/>
          </a:blip>
          <a:stretch>
            <a:fillRect/>
          </a:stretch>
        </p:blipFill>
        <p:spPr>
          <a:xfrm>
            <a:off x="6251327" y="3888168"/>
            <a:ext cx="2598838" cy="2776456"/>
          </a:xfrm>
          <a:prstGeom prst="rect">
            <a:avLst/>
          </a:prstGeom>
          <a:ln w="12700">
            <a:miter lim="400000"/>
          </a:ln>
        </p:spPr>
      </p:pic>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8"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Franchise Restricted to the Rich Could Not Maintain Itself</a:t>
            </a:r>
          </a:p>
        </p:txBody>
      </p:sp>
      <p:sp>
        <p:nvSpPr>
          <p:cNvPr id="379" name="This course covers the history of the long twentieth century, beginning in 1870 and ending in 2016:…"/>
          <p:cNvSpPr txBox="1"/>
          <p:nvPr>
            <p:ph type="body" idx="4294967295"/>
          </p:nvPr>
        </p:nvSpPr>
        <p:spPr>
          <a:xfrm>
            <a:off x="277663" y="1267121"/>
            <a:ext cx="5074471" cy="5397503"/>
          </a:xfrm>
          <a:prstGeom prst="rect">
            <a:avLst/>
          </a:prstGeom>
        </p:spPr>
        <p:txBody>
          <a:bodyPr lIns="45718" tIns="45718" rIns="45718" bIns="45718" anchor="t"/>
          <a:lstStyle/>
          <a:p>
            <a:pPr marL="0" indent="0" defTabSz="306324">
              <a:spcBef>
                <a:spcPts val="800"/>
              </a:spcBef>
              <a:buSzTx/>
              <a:buFont typeface="Arial"/>
              <a:buNone/>
              <a:defRPr b="1" sz="2010">
                <a:uFill>
                  <a:solidFill>
                    <a:srgbClr val="000000"/>
                  </a:solidFill>
                </a:uFill>
                <a:latin typeface="+mn-lt"/>
                <a:ea typeface="+mn-ea"/>
                <a:cs typeface="+mn-cs"/>
                <a:sym typeface="Helvetica"/>
              </a:defRPr>
            </a:pPr>
            <a:r>
              <a:t>The dynamic of franchise extension</a:t>
            </a:r>
          </a:p>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Liberals in power would try extend on the principle that the new, poorer voters would be less conservative and would support them.</a:t>
            </a:r>
          </a:p>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Threatening revolution would lead even conservatives to seek to extend the franchise in order to peel off of the revolutionary coalition those of the disenfranchised who had the most social power:</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Earl Grey (yes, the tea): “The Principal… is to prevent… revolution…. I am reforming to preserve, not to overthrow…”</a:t>
            </a:r>
          </a:p>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Charismatic leaders with popular followings would seek to give them votes, and then rule via plebiscites—going around the traditional elites</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(Peculiar thing about Trump-Johnson: minority, and core is a minority of a minority…)</a:t>
            </a:r>
          </a:p>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Conservatives: “dish the Whigs”—opportunities to form winning coalitions by appealing to those who were no profiting from the market economy, or felt that they were losing relative status in some ways…</a:t>
            </a:r>
          </a:p>
        </p:txBody>
      </p:sp>
      <p:pic>
        <p:nvPicPr>
          <p:cNvPr id="380" name="Image" descr="Image"/>
          <p:cNvPicPr>
            <a:picLocks noChangeAspect="1"/>
          </p:cNvPicPr>
          <p:nvPr/>
        </p:nvPicPr>
        <p:blipFill>
          <a:blip r:embed="rId2">
            <a:extLst/>
          </a:blip>
          <a:stretch>
            <a:fillRect/>
          </a:stretch>
        </p:blipFill>
        <p:spPr>
          <a:xfrm>
            <a:off x="5352134" y="1267123"/>
            <a:ext cx="3498031" cy="2741915"/>
          </a:xfrm>
          <a:prstGeom prst="rect">
            <a:avLst/>
          </a:prstGeom>
          <a:ln w="12700">
            <a:miter lim="400000"/>
          </a:ln>
        </p:spPr>
      </p:pic>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Popular Government and the Market Economy: Society’s Revenge</a:t>
            </a:r>
          </a:p>
        </p:txBody>
      </p:sp>
      <p:sp>
        <p:nvSpPr>
          <p:cNvPr id="383" name="This course covers the history of the long twentieth century, beginning in 1870 and ending in 2016:…"/>
          <p:cNvSpPr txBox="1"/>
          <p:nvPr>
            <p:ph type="body" idx="4294967295"/>
          </p:nvPr>
        </p:nvSpPr>
        <p:spPr>
          <a:xfrm>
            <a:off x="277663" y="1267121"/>
            <a:ext cx="5721874" cy="5397503"/>
          </a:xfrm>
          <a:prstGeom prst="rect">
            <a:avLst/>
          </a:prstGeom>
        </p:spPr>
        <p:txBody>
          <a:bodyPr lIns="45718" tIns="45718" rIns="45718" bIns="45718" anchor="t"/>
          <a:lstStyle/>
          <a:p>
            <a:pPr marL="0" indent="0" defTabSz="329184">
              <a:spcBef>
                <a:spcPts val="800"/>
              </a:spcBef>
              <a:buSzTx/>
              <a:buFont typeface="Arial"/>
              <a:buNone/>
              <a:defRPr b="1" sz="2160">
                <a:uFill>
                  <a:solidFill>
                    <a:srgbClr val="000000"/>
                  </a:solidFill>
                </a:uFill>
                <a:latin typeface="+mn-lt"/>
                <a:ea typeface="+mn-ea"/>
                <a:cs typeface="+mn-cs"/>
                <a:sym typeface="Helvetica"/>
              </a:defRPr>
            </a:pPr>
            <a:r>
              <a:t>Karl Polanyi</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People believe they have rights—to stable, supportive, nurturing communities; to incomes commensurate with their skills and status; and to money flows that will provide economic stability…</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But a market society turns these things—land, labor, and finance—into commodities…</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But they are not </a:t>
            </a:r>
            <a:r>
              <a:rPr i="1"/>
              <a:t>real</a:t>
            </a:r>
            <a:r>
              <a:t> commodities, they are </a:t>
            </a:r>
            <a:r>
              <a:rPr i="1"/>
              <a:t>fictitious </a:t>
            </a:r>
            <a:r>
              <a:t>commodities</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And so you get your rights only if they satisfy a market profitability test</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The only rights a market society respects are property rights:</a:t>
            </a:r>
          </a:p>
          <a:p>
            <a:pPr lvl="1" marL="44757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&amp; the only property rights that are worth anything are those that help you produce things for which rich people have a serious jones</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Society will have its revenge: it will protect itself against the market logic, somehow, some way…</a:t>
            </a:r>
          </a:p>
        </p:txBody>
      </p:sp>
      <p:pic>
        <p:nvPicPr>
          <p:cNvPr id="384" name="Image" descr="Image"/>
          <p:cNvPicPr>
            <a:picLocks noChangeAspect="1"/>
          </p:cNvPicPr>
          <p:nvPr/>
        </p:nvPicPr>
        <p:blipFill>
          <a:blip r:embed="rId2">
            <a:extLst/>
          </a:blip>
          <a:stretch>
            <a:fillRect/>
          </a:stretch>
        </p:blipFill>
        <p:spPr>
          <a:xfrm>
            <a:off x="5999536" y="1267123"/>
            <a:ext cx="2850628" cy="2606289"/>
          </a:xfrm>
          <a:prstGeom prst="rect">
            <a:avLst/>
          </a:prstGeom>
          <a:ln w="12700">
            <a:miter lim="400000"/>
          </a:ln>
        </p:spPr>
      </p:pic>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86" name="Image" descr="Image"/>
          <p:cNvPicPr>
            <a:picLocks noChangeAspect="1"/>
          </p:cNvPicPr>
          <p:nvPr/>
        </p:nvPicPr>
        <p:blipFill>
          <a:blip r:embed="rId2">
            <a:extLst/>
          </a:blip>
          <a:stretch>
            <a:fillRect/>
          </a:stretch>
        </p:blipFill>
        <p:spPr>
          <a:xfrm>
            <a:off x="5928597" y="2518268"/>
            <a:ext cx="2921568" cy="2216612"/>
          </a:xfrm>
          <a:prstGeom prst="rect">
            <a:avLst/>
          </a:prstGeom>
          <a:ln w="12700">
            <a:miter lim="400000"/>
          </a:ln>
        </p:spPr>
      </p:pic>
      <p:sp>
        <p:nvSpPr>
          <p:cNvPr id="387"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Digression: 5 Thinkers</a:t>
            </a:r>
          </a:p>
        </p:txBody>
      </p:sp>
      <p:sp>
        <p:nvSpPr>
          <p:cNvPr id="388" name="This course covers the history of the long twentieth century, beginning in 1870 and ending in 2016:…"/>
          <p:cNvSpPr txBox="1"/>
          <p:nvPr>
            <p:ph type="body" idx="4294967295"/>
          </p:nvPr>
        </p:nvSpPr>
        <p:spPr>
          <a:xfrm>
            <a:off x="277663" y="1267121"/>
            <a:ext cx="4838253" cy="5397503"/>
          </a:xfrm>
          <a:prstGeom prst="rect">
            <a:avLst/>
          </a:prstGeom>
        </p:spPr>
        <p:txBody>
          <a:bodyPr lIns="45718" tIns="45718" rIns="45718" bIns="45718" anchor="t"/>
          <a:lstStyle/>
          <a:p>
            <a:pPr marL="0" indent="0" defTabSz="224027">
              <a:spcBef>
                <a:spcPts val="500"/>
              </a:spcBef>
              <a:buSzTx/>
              <a:buFont typeface="Arial"/>
              <a:buNone/>
              <a:defRPr b="1" sz="1470">
                <a:uFill>
                  <a:solidFill>
                    <a:srgbClr val="000000"/>
                  </a:solidFill>
                </a:uFill>
                <a:latin typeface="+mn-lt"/>
                <a:ea typeface="+mn-ea"/>
                <a:cs typeface="+mn-cs"/>
                <a:sym typeface="Helvetica"/>
              </a:defRPr>
            </a:pPr>
            <a:r>
              <a:t>Who shape my thought about the long 20th century—and how should, I think, shape yours</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Beware! They are all deeply flawed…</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But they are also geniuses, each in his way…</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Beware of their followers! An iron law of ideology: a thinker’s most extravagant and aggressive followers will latch onto the stupidest and most shortsighted and wrong of their doctrines…</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In historical order: Marx, Keynes, Hayek, Polanyi, Gellner</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The other three thinkers:</a:t>
            </a:r>
          </a:p>
          <a:p>
            <a:pPr lvl="1" marL="30459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rPr b="1"/>
              <a:t>Keynes</a:t>
            </a:r>
            <a:r>
              <a:t>: All that we need to produce general prosperity is technical adjustments to our system. Then the kingdom of freedom and prosperity will be within our grasp—and our major problems will no longer be economic ones</a:t>
            </a:r>
          </a:p>
          <a:p>
            <a:pPr lvl="1" marL="30459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rPr b="1"/>
              <a:t>Gellner</a:t>
            </a:r>
            <a:r>
              <a:t>: The energy that most 19th century thinkers thought would go to “class“ went to “ethnos“ or “umma“ instead. The construction of ideological legitimations that makes sense both to dominants and to submissives who nevertheless believe they are part of some in-group is the key to understanding how societies stabilize themselves</a:t>
            </a:r>
          </a:p>
          <a:p>
            <a:pPr lvl="1" marL="30459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rPr b="1"/>
              <a:t>Marx</a:t>
            </a:r>
            <a:r>
              <a:t>: Only the market economy will focus society’s energy on paying through the nose to boost the economy’s capital stock and to harvest the fruits of science and technology and then deploy them in production. But because the only demands in a market economy that matter are effective demands, the market economy also becomes a more “effective” means of slavery, for private property leads the proletariat to enslave themselves</a:t>
            </a:r>
          </a:p>
        </p:txBody>
      </p:sp>
      <p:pic>
        <p:nvPicPr>
          <p:cNvPr id="389" name="Image" descr="Image"/>
          <p:cNvPicPr>
            <a:picLocks noChangeAspect="1"/>
          </p:cNvPicPr>
          <p:nvPr/>
        </p:nvPicPr>
        <p:blipFill>
          <a:blip r:embed="rId3">
            <a:extLst/>
          </a:blip>
          <a:stretch>
            <a:fillRect/>
          </a:stretch>
        </p:blipFill>
        <p:spPr>
          <a:xfrm>
            <a:off x="5928597" y="1267123"/>
            <a:ext cx="2921568" cy="1208702"/>
          </a:xfrm>
          <a:prstGeom prst="rect">
            <a:avLst/>
          </a:prstGeom>
          <a:ln w="12700">
            <a:miter lim="400000"/>
          </a:ln>
        </p:spPr>
      </p:pic>
      <p:pic>
        <p:nvPicPr>
          <p:cNvPr id="390" name="Image" descr="Image"/>
          <p:cNvPicPr>
            <a:picLocks noChangeAspect="1"/>
          </p:cNvPicPr>
          <p:nvPr/>
        </p:nvPicPr>
        <p:blipFill>
          <a:blip r:embed="rId4">
            <a:extLst/>
          </a:blip>
          <a:stretch>
            <a:fillRect/>
          </a:stretch>
        </p:blipFill>
        <p:spPr>
          <a:xfrm>
            <a:off x="5928597" y="4591445"/>
            <a:ext cx="2921568" cy="2073179"/>
          </a:xfrm>
          <a:prstGeom prst="rect">
            <a:avLst/>
          </a:prstGeom>
          <a:ln w="12700">
            <a:miter lim="400000"/>
          </a:ln>
        </p:spPr>
      </p:pic>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Hayek and Polanyi</a:t>
            </a:r>
          </a:p>
        </p:txBody>
      </p:sp>
      <p:sp>
        <p:nvSpPr>
          <p:cNvPr id="393" name="This course covers the history of the long twentieth century, beginning in 1870 and ending in 2016:…"/>
          <p:cNvSpPr txBox="1"/>
          <p:nvPr>
            <p:ph type="body" idx="4294967295"/>
          </p:nvPr>
        </p:nvSpPr>
        <p:spPr>
          <a:xfrm>
            <a:off x="277663" y="1267121"/>
            <a:ext cx="5724558" cy="5397503"/>
          </a:xfrm>
          <a:prstGeom prst="rect">
            <a:avLst/>
          </a:prstGeom>
        </p:spPr>
        <p:txBody>
          <a:bodyPr lIns="45718" tIns="45718" rIns="45718" bIns="45718" anchor="t"/>
          <a:lstStyle/>
          <a:p>
            <a:pPr marL="0" indent="0" defTabSz="393192">
              <a:spcBef>
                <a:spcPts val="1000"/>
              </a:spcBef>
              <a:buSzTx/>
              <a:buFont typeface="Arial"/>
              <a:buNone/>
              <a:defRPr b="1" sz="2580">
                <a:uFill>
                  <a:solidFill>
                    <a:srgbClr val="000000"/>
                  </a:solidFill>
                </a:uFill>
                <a:latin typeface="+mn-lt"/>
                <a:ea typeface="+mn-ea"/>
                <a:cs typeface="+mn-cs"/>
                <a:sym typeface="Helvetica"/>
              </a:defRPr>
            </a:pPr>
            <a:r>
              <a:t>Thumbnails on our first two:</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rPr b="1"/>
              <a:t>Hayek</a:t>
            </a:r>
            <a:r>
              <a:t>: </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Only the market economy can use society’s knowledge. </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But the market economy cannot produce “social justice” and should not be asked to try—in fact, we need to recognize that all we can attain is freedom, and that will bring general prosperity, but that justice will be forever outside our reach</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rPr b="1"/>
              <a:t>Polanyi</a:t>
            </a:r>
            <a:r>
              <a:t>: </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The market economy turns land, labor, and finance into “fictitious commodities”</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Society will have its revenge via a “double movement”</a:t>
            </a:r>
          </a:p>
        </p:txBody>
      </p:sp>
      <p:pic>
        <p:nvPicPr>
          <p:cNvPr id="394" name="Image" descr="Image"/>
          <p:cNvPicPr>
            <a:picLocks noChangeAspect="1"/>
          </p:cNvPicPr>
          <p:nvPr/>
        </p:nvPicPr>
        <p:blipFill>
          <a:blip r:embed="rId2">
            <a:extLst/>
          </a:blip>
          <a:stretch>
            <a:fillRect/>
          </a:stretch>
        </p:blipFill>
        <p:spPr>
          <a:xfrm>
            <a:off x="6002220" y="1267123"/>
            <a:ext cx="2847945" cy="2791212"/>
          </a:xfrm>
          <a:prstGeom prst="rect">
            <a:avLst/>
          </a:prstGeom>
          <a:ln w="12700">
            <a:miter lim="400000"/>
          </a:ln>
        </p:spPr>
      </p:pic>
      <p:pic>
        <p:nvPicPr>
          <p:cNvPr id="395" name="Image" descr="Image"/>
          <p:cNvPicPr>
            <a:picLocks noChangeAspect="1"/>
          </p:cNvPicPr>
          <p:nvPr/>
        </p:nvPicPr>
        <p:blipFill>
          <a:blip r:embed="rId3">
            <a:extLst/>
          </a:blip>
          <a:stretch>
            <a:fillRect/>
          </a:stretch>
        </p:blipFill>
        <p:spPr>
          <a:xfrm>
            <a:off x="5999536" y="4058334"/>
            <a:ext cx="2850628" cy="2606290"/>
          </a:xfrm>
          <a:prstGeom prst="rect">
            <a:avLst/>
          </a:prstGeom>
          <a:ln w="12700">
            <a:miter lim="400000"/>
          </a:ln>
        </p:spPr>
      </p:pic>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7"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Tocqueville</a:t>
            </a:r>
          </a:p>
        </p:txBody>
      </p:sp>
      <p:sp>
        <p:nvSpPr>
          <p:cNvPr id="398" name="This course covers the history of the long twentieth century, beginning in 1870 and ending in 2016:…"/>
          <p:cNvSpPr txBox="1"/>
          <p:nvPr>
            <p:ph type="body" idx="4294967295"/>
          </p:nvPr>
        </p:nvSpPr>
        <p:spPr>
          <a:xfrm>
            <a:off x="277663" y="1267121"/>
            <a:ext cx="5332031" cy="5397503"/>
          </a:xfrm>
          <a:prstGeom prst="rect">
            <a:avLst/>
          </a:prstGeom>
        </p:spPr>
        <p:txBody>
          <a:bodyPr lIns="45718" tIns="45718" rIns="45718" bIns="45718" anchor="t"/>
          <a:lstStyle/>
          <a:p>
            <a:pPr marL="0" indent="0" defTabSz="288036">
              <a:spcBef>
                <a:spcPts val="700"/>
              </a:spcBef>
              <a:buSzTx/>
              <a:buFont typeface="Arial"/>
              <a:buNone/>
              <a:defRPr b="1" sz="1890">
                <a:uFill>
                  <a:solidFill>
                    <a:srgbClr val="000000"/>
                  </a:solidFill>
                </a:uFill>
                <a:latin typeface="+mn-lt"/>
                <a:ea typeface="+mn-ea"/>
                <a:cs typeface="+mn-cs"/>
                <a:sym typeface="Helvetica"/>
              </a:defRPr>
            </a:pPr>
            <a:r>
              <a:t>Toqueville on the rich as “elder brothers” in 1848:</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“In the country all the landed proprietors, whatever their origin, antecedents, education or means, had come together, and seemed to form but one class: all former political hatred and rivalry of caste or fortune had disappeared from view. There was no more jealousy or pride displayed between the peasant and the squire, the nobleman and the commoner; instead, I found mutual confidence, reciprocal friendliness, and regard. Property had become, with all those who owned it, a sort of badge of fraternity. The wealthy were the elder, the less endowed the younger brothers; but all considered themselves members of one family, having the same interest in defending the common inheritance. As the French Revolution had infinitely increased the number of land-owners, the whole population seemed to belong to that vast family. I had never seen anything like it, nor had anyone in France within the memory of man…”</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“The territorial aristocracy of past ages… [was] obliged… to come to the help of its servants and relieve their distress” no such reciprocal ties of obligation bound the aristocrats of manufactures to their workers: thus “the manufacturing aristocracy which we see rising before our eyes is one of the hardest that have appeared on the earth…”</a:t>
            </a:r>
          </a:p>
        </p:txBody>
      </p:sp>
      <p:pic>
        <p:nvPicPr>
          <p:cNvPr id="399" name="Image" descr="Image"/>
          <p:cNvPicPr>
            <a:picLocks noChangeAspect="1"/>
          </p:cNvPicPr>
          <p:nvPr/>
        </p:nvPicPr>
        <p:blipFill>
          <a:blip r:embed="rId2">
            <a:extLst/>
          </a:blip>
          <a:stretch>
            <a:fillRect/>
          </a:stretch>
        </p:blipFill>
        <p:spPr>
          <a:xfrm>
            <a:off x="5609693" y="1267123"/>
            <a:ext cx="3240471" cy="5397502"/>
          </a:xfrm>
          <a:prstGeom prst="rect">
            <a:avLst/>
          </a:prstGeom>
          <a:ln w="12700">
            <a:miter lim="400000"/>
          </a:ln>
        </p:spPr>
      </p:pic>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1"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Acheson</a:t>
            </a:r>
          </a:p>
        </p:txBody>
      </p:sp>
      <p:sp>
        <p:nvSpPr>
          <p:cNvPr id="402" name="This course covers the history of the long twentieth century, beginning in 1870 and ending in 2016:…"/>
          <p:cNvSpPr txBox="1"/>
          <p:nvPr>
            <p:ph type="body" idx="4294967295"/>
          </p:nvPr>
        </p:nvSpPr>
        <p:spPr>
          <a:xfrm>
            <a:off x="277663" y="1267121"/>
            <a:ext cx="5699782" cy="5397503"/>
          </a:xfrm>
          <a:prstGeom prst="rect">
            <a:avLst/>
          </a:prstGeom>
        </p:spPr>
        <p:txBody>
          <a:bodyPr lIns="45718" tIns="45718" rIns="45718" bIns="45718" anchor="t"/>
          <a:lstStyle/>
          <a:p>
            <a:pPr marL="0" indent="0" defTabSz="393192">
              <a:spcBef>
                <a:spcPts val="1000"/>
              </a:spcBef>
              <a:buSzTx/>
              <a:buFont typeface="Arial"/>
              <a:buNone/>
              <a:defRPr b="1" sz="2580">
                <a:uFill>
                  <a:solidFill>
                    <a:srgbClr val="000000"/>
                  </a:solidFill>
                </a:uFill>
                <a:latin typeface="+mn-lt"/>
                <a:ea typeface="+mn-ea"/>
                <a:cs typeface="+mn-cs"/>
                <a:sym typeface="Helvetica"/>
              </a:defRPr>
            </a:pPr>
            <a:r>
              <a:t>Dean Acheson, Secretary of State for Harry S Truman:</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On the Republican Party as the party of wealth, enterprise, and opportunity: </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“This business base of the Republican Party is stressed not in any spirit of criticism. The importance of business is an outstanding fact of American life. The achievements of business have been phenomenal. It is altogether appropriate that one of the major parties should represent its interests and its point of view…” </a:t>
            </a:r>
          </a:p>
          <a:p>
            <a:pPr lvl="2" marL="86226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The subsequent transformation of the Republican Party from those who were going to become millionaires, or become even greater millionaires; to those who fear that they would lose it all…</a:t>
            </a:r>
          </a:p>
        </p:txBody>
      </p:sp>
      <p:pic>
        <p:nvPicPr>
          <p:cNvPr id="403" name="Image" descr="Image"/>
          <p:cNvPicPr>
            <a:picLocks noChangeAspect="1"/>
          </p:cNvPicPr>
          <p:nvPr/>
        </p:nvPicPr>
        <p:blipFill>
          <a:blip r:embed="rId2">
            <a:extLst/>
          </a:blip>
          <a:stretch>
            <a:fillRect/>
          </a:stretch>
        </p:blipFill>
        <p:spPr>
          <a:xfrm>
            <a:off x="5977444" y="1267123"/>
            <a:ext cx="2872720" cy="5397501"/>
          </a:xfrm>
          <a:prstGeom prst="rect">
            <a:avLst/>
          </a:prstGeom>
          <a:ln w="12700">
            <a:miter lim="400000"/>
          </a:ln>
        </p:spPr>
      </p:pic>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5"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Review: Empire</a:t>
            </a:r>
          </a:p>
        </p:txBody>
      </p:sp>
      <p:sp>
        <p:nvSpPr>
          <p:cNvPr id="406"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By 1810 the tide of empire had been clearly ebbing…</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But then things turned around: the power gradient:</a:t>
            </a:r>
          </a:p>
        </p:txBody>
      </p:sp>
      <p:pic>
        <p:nvPicPr>
          <p:cNvPr id="407" name="Image" descr="Image"/>
          <p:cNvPicPr>
            <a:picLocks noChangeAspect="1"/>
          </p:cNvPicPr>
          <p:nvPr/>
        </p:nvPicPr>
        <p:blipFill>
          <a:blip r:embed="rId2">
            <a:extLst/>
          </a:blip>
          <a:stretch>
            <a:fillRect/>
          </a:stretch>
        </p:blipFill>
        <p:spPr>
          <a:xfrm>
            <a:off x="1517652" y="2370965"/>
            <a:ext cx="5466010" cy="382153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What’s Going on with These Huge and Long-Lasting Fluctuations in Unemployment?"/>
          <p:cNvSpPr txBox="1"/>
          <p:nvPr>
            <p:ph type="title" idx="4294967295"/>
          </p:nvPr>
        </p:nvSpPr>
        <p:spPr>
          <a:xfrm>
            <a:off x="457199" y="-1"/>
            <a:ext cx="8234348" cy="1094173"/>
          </a:xfrm>
          <a:prstGeom prst="rect">
            <a:avLst/>
          </a:prstGeom>
        </p:spPr>
        <p:txBody>
          <a:bodyPr lIns="50800" tIns="50800" rIns="50800" bIns="50800"/>
          <a:lstStyle>
            <a:lvl1pPr defTabSz="217705">
              <a:defRPr sz="2967">
                <a:solidFill>
                  <a:srgbClr val="000080"/>
                </a:solidFill>
              </a:defRPr>
            </a:lvl1pPr>
          </a:lstStyle>
          <a:p>
            <a:pPr/>
            <a:r>
              <a:t>What’s Going on with These Huge and Long-Lasting Fluctuations in Unemployment?</a:t>
            </a:r>
          </a:p>
        </p:txBody>
      </p:sp>
      <p:sp>
        <p:nvSpPr>
          <p:cNvPr id="107" name="A general glut—an excess supply of produced goods and services, and of labor—is an excess demand for money.…"/>
          <p:cNvSpPr txBox="1"/>
          <p:nvPr>
            <p:ph type="body" sz="half" idx="4294967295"/>
          </p:nvPr>
        </p:nvSpPr>
        <p:spPr>
          <a:xfrm>
            <a:off x="457199" y="1094171"/>
            <a:ext cx="4423631" cy="5244063"/>
          </a:xfrm>
          <a:prstGeom prst="rect">
            <a:avLst/>
          </a:prstGeom>
        </p:spPr>
        <p:txBody>
          <a:bodyPr lIns="50800" tIns="50800" rIns="50800" bIns="50800" anchor="t"/>
          <a:lstStyle/>
          <a:p>
            <a:pPr marL="340454" indent="-340454" defTabSz="859536">
              <a:spcBef>
                <a:spcPts val="700"/>
              </a:spcBef>
              <a:defRPr sz="2256">
                <a:uFill>
                  <a:solidFill>
                    <a:srgbClr val="000000"/>
                  </a:solidFill>
                </a:uFill>
                <a:latin typeface="Calibri"/>
                <a:ea typeface="Calibri"/>
                <a:cs typeface="Calibri"/>
                <a:sym typeface="Calibri"/>
              </a:defRPr>
            </a:pPr>
            <a:r>
              <a:t>A general glut—an excess supply of produced goods and services, and of labor—is an excess demand for </a:t>
            </a:r>
            <a:r>
              <a:rPr i="1"/>
              <a:t>money.</a:t>
            </a:r>
          </a:p>
          <a:p>
            <a:pPr marL="340454" indent="-340454" defTabSz="859536">
              <a:spcBef>
                <a:spcPts val="700"/>
              </a:spcBef>
              <a:defRPr sz="2256">
                <a:uFill>
                  <a:solidFill>
                    <a:srgbClr val="000000"/>
                  </a:solidFill>
                </a:uFill>
                <a:latin typeface="Calibri"/>
                <a:ea typeface="Calibri"/>
                <a:cs typeface="Calibri"/>
                <a:sym typeface="Calibri"/>
              </a:defRPr>
            </a:pPr>
            <a:r>
              <a:t>Money is something you hold as a substitute for trust</a:t>
            </a:r>
          </a:p>
          <a:p>
            <a:pPr marL="340454" indent="-340454" defTabSz="859536">
              <a:spcBef>
                <a:spcPts val="700"/>
              </a:spcBef>
              <a:defRPr sz="2256">
                <a:uFill>
                  <a:solidFill>
                    <a:srgbClr val="000000"/>
                  </a:solidFill>
                </a:uFill>
                <a:latin typeface="Calibri"/>
                <a:ea typeface="Calibri"/>
                <a:cs typeface="Calibri"/>
                <a:sym typeface="Calibri"/>
              </a:defRPr>
            </a:pPr>
            <a:r>
              <a:t>You can increase your holdings of money in two ways:</a:t>
            </a:r>
          </a:p>
          <a:p>
            <a:pPr lvl="1" marL="758284" indent="-340454" defTabSz="859536">
              <a:spcBef>
                <a:spcPts val="700"/>
              </a:spcBef>
              <a:defRPr sz="2256">
                <a:uFill>
                  <a:solidFill>
                    <a:srgbClr val="000000"/>
                  </a:solidFill>
                </a:uFill>
                <a:latin typeface="Calibri"/>
                <a:ea typeface="Calibri"/>
                <a:cs typeface="Calibri"/>
                <a:sym typeface="Calibri"/>
              </a:defRPr>
            </a:pPr>
            <a:r>
              <a:t>Sell more other stuff</a:t>
            </a:r>
          </a:p>
          <a:p>
            <a:pPr lvl="1" marL="758284" indent="-340454" defTabSz="859536">
              <a:spcBef>
                <a:spcPts val="700"/>
              </a:spcBef>
              <a:defRPr sz="2256">
                <a:uFill>
                  <a:solidFill>
                    <a:srgbClr val="000000"/>
                  </a:solidFill>
                </a:uFill>
                <a:latin typeface="Calibri"/>
                <a:ea typeface="Calibri"/>
                <a:cs typeface="Calibri"/>
                <a:sym typeface="Calibri"/>
              </a:defRPr>
            </a:pPr>
            <a:r>
              <a:t>Buy less other stuff</a:t>
            </a:r>
          </a:p>
          <a:p>
            <a:pPr lvl="1" marL="758284" indent="-340454" defTabSz="859536">
              <a:spcBef>
                <a:spcPts val="700"/>
              </a:spcBef>
              <a:defRPr sz="2256">
                <a:uFill>
                  <a:solidFill>
                    <a:srgbClr val="000000"/>
                  </a:solidFill>
                </a:uFill>
                <a:latin typeface="Calibri"/>
                <a:ea typeface="Calibri"/>
                <a:cs typeface="Calibri"/>
                <a:sym typeface="Calibri"/>
              </a:defRPr>
            </a:pPr>
            <a:r>
              <a:t>Different from other commodities in this way</a:t>
            </a:r>
          </a:p>
          <a:p>
            <a:pPr marL="340454" indent="-340454" defTabSz="859536">
              <a:spcBef>
                <a:spcPts val="700"/>
              </a:spcBef>
              <a:defRPr sz="2256">
                <a:uFill>
                  <a:solidFill>
                    <a:srgbClr val="000000"/>
                  </a:solidFill>
                </a:uFill>
                <a:latin typeface="Calibri"/>
                <a:ea typeface="Calibri"/>
                <a:cs typeface="Calibri"/>
                <a:sym typeface="Calibri"/>
              </a:defRPr>
            </a:pPr>
            <a:r>
              <a:t>That is the key fact here</a:t>
            </a:r>
          </a:p>
        </p:txBody>
      </p:sp>
      <p:pic>
        <p:nvPicPr>
          <p:cNvPr id="108" name="Image" descr="Image"/>
          <p:cNvPicPr>
            <a:picLocks noChangeAspect="0"/>
          </p:cNvPicPr>
          <p:nvPr/>
        </p:nvPicPr>
        <p:blipFill>
          <a:blip r:embed="rId2">
            <a:extLst/>
          </a:blip>
          <a:stretch>
            <a:fillRect/>
          </a:stretch>
        </p:blipFill>
        <p:spPr>
          <a:xfrm>
            <a:off x="4880829" y="1094171"/>
            <a:ext cx="3810718" cy="5244063"/>
          </a:xfrm>
          <a:prstGeom prst="rect">
            <a:avLst/>
          </a:prstGeom>
          <a:ln w="12700">
            <a:miter lim="400000"/>
          </a:ln>
        </p:spPr>
      </p:pic>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10" name="On to Chapter 3: Globalizing the World, 1870-1914 (&amp; Eichengreen, 1&amp;2):…"/>
          <p:cNvSpPr txBox="1"/>
          <p:nvPr>
            <p:ph type="body" idx="4294967295"/>
          </p:nvPr>
        </p:nvSpPr>
        <p:spPr>
          <a:xfrm>
            <a:off x="277663" y="1267121"/>
            <a:ext cx="8572501" cy="527826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According to Eichengreen, graphing international capital flows and mobility since 1850 over time produces a graph that is:</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V-shaped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U-shaped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W-shaped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An upward line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13" name="On to Chapter 3: Globalizing the World, 1870-1914 (&amp; Eichengreen, 1&amp;2):…"/>
          <p:cNvSpPr txBox="1"/>
          <p:nvPr>
            <p:ph type="body" idx="4294967295"/>
          </p:nvPr>
        </p:nvSpPr>
        <p:spPr>
          <a:xfrm>
            <a:off x="277663" y="1267121"/>
            <a:ext cx="8572501" cy="527826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According to Eichengreen, the responsibilities of a pre-World War I central bank as steward of the global gold standard and also as lender-of-last-resort in domestic financial crises were:</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in complete harmony</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in irresolvable tension</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for the most part manageable, before World War I at least, via fancy footwork and good luck</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not understood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16" name="On to Chapter 3: Globalizing the World, 1870-1914 (&amp; Eichengreen, 1&amp;2):…"/>
          <p:cNvSpPr txBox="1"/>
          <p:nvPr>
            <p:ph type="body" idx="4294967295"/>
          </p:nvPr>
        </p:nvSpPr>
        <p:spPr>
          <a:xfrm>
            <a:off x="277663" y="1267121"/>
            <a:ext cx="8572501" cy="527826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According to Eichengreen, the experience of being on the gold standard for North Atlantic economies in the 1870-1914 period was by and large a happy one, and the experience of countries at the world economy’s periphery was:</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also by and large a happy one.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 mixed one.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 source of considerable tension, instability, and political upset.</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once again, manageable with fancy footwork and a little good luck.</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8"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19" name="On to Chapter 3: Globalizing the World, 1870-1914 (&amp; Eichengreen, 1&amp;2):…"/>
          <p:cNvSpPr txBox="1"/>
          <p:nvPr>
            <p:ph type="body" idx="4294967295"/>
          </p:nvPr>
        </p:nvSpPr>
        <p:spPr>
          <a:xfrm>
            <a:off x="277663" y="1267121"/>
            <a:ext cx="8572501" cy="527826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In Eichengreen’s view, if World War I had somehow been avoided, would the global gold standard have remained stable in the 1920s and 1930s?</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There are no guarantees, but probably yes.</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There are no guarantees, but probably no.</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Certainly not!</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Certainly yes—unless several North Atlantic economies experienced a socialist revolution</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 name="Empire"/>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Empire</a:t>
            </a:r>
          </a:p>
        </p:txBody>
      </p:sp>
      <p:pic>
        <p:nvPicPr>
          <p:cNvPr id="422" name="Cursor_and_File_Map_of_the_British_Empire_in_the_1920_s_png_-_New_World_Encyclopedia.png" descr="Cursor_and_File_Map_of_the_British_Empire_in_the_1920_s_png_-_New_World_Encyclopedia.png"/>
          <p:cNvPicPr>
            <a:picLocks noChangeAspect="1"/>
          </p:cNvPicPr>
          <p:nvPr/>
        </p:nvPicPr>
        <p:blipFill>
          <a:blip r:embed="rId2">
            <a:extLst/>
          </a:blip>
          <a:stretch>
            <a:fillRect/>
          </a:stretch>
        </p:blipFill>
        <p:spPr>
          <a:xfrm>
            <a:off x="457199" y="1094171"/>
            <a:ext cx="8234348" cy="4521278"/>
          </a:xfrm>
          <a:prstGeom prst="rect">
            <a:avLst/>
          </a:prstGeom>
          <a:ln w="12700">
            <a:miter lim="400000"/>
          </a:ln>
        </p:spPr>
      </p:pic>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India</a:t>
            </a:r>
          </a:p>
        </p:txBody>
      </p:sp>
      <p:sp>
        <p:nvSpPr>
          <p:cNvPr id="425" name="On to Chapter 3: Globalizing the World, 1870-1914 (&amp; Eichengreen, 1&amp;2):…"/>
          <p:cNvSpPr txBox="1"/>
          <p:nvPr>
            <p:ph type="body" sz="quarter" idx="4294967295"/>
          </p:nvPr>
        </p:nvSpPr>
        <p:spPr>
          <a:xfrm>
            <a:off x="277663" y="1267121"/>
            <a:ext cx="8572501" cy="524126"/>
          </a:xfrm>
          <a:prstGeom prst="rect">
            <a:avLst/>
          </a:prstGeom>
        </p:spPr>
        <p:txBody>
          <a:bodyPr lIns="45718" tIns="45718" rIns="45718" bIns="45718" anchor="t"/>
          <a:lstStyle>
            <a:lvl1pPr marL="0" indent="0" defTabSz="429768">
              <a:spcBef>
                <a:spcPts val="0"/>
              </a:spcBef>
              <a:buSzTx/>
              <a:buFont typeface="Arial"/>
              <a:buNone/>
              <a:defRPr b="1" sz="2200">
                <a:uFill>
                  <a:solidFill>
                    <a:srgbClr val="000000"/>
                  </a:solidFill>
                </a:uFill>
                <a:latin typeface="+mn-lt"/>
                <a:ea typeface="+mn-ea"/>
                <a:cs typeface="+mn-cs"/>
                <a:sym typeface="Helvetica"/>
              </a:defRPr>
            </a:lvl1pPr>
          </a:lstStyle>
          <a:p>
            <a:pPr/>
            <a:r>
              <a:t>Why didn’t the British transform India into an industrial power?</a:t>
            </a:r>
          </a:p>
        </p:txBody>
      </p:sp>
      <p:pic>
        <p:nvPicPr>
          <p:cNvPr id="426" name="Image" descr="Image"/>
          <p:cNvPicPr>
            <a:picLocks noChangeAspect="1"/>
          </p:cNvPicPr>
          <p:nvPr/>
        </p:nvPicPr>
        <p:blipFill>
          <a:blip r:embed="rId2">
            <a:extLst/>
          </a:blip>
          <a:stretch>
            <a:fillRect/>
          </a:stretch>
        </p:blipFill>
        <p:spPr>
          <a:xfrm>
            <a:off x="277663" y="1861939"/>
            <a:ext cx="8572501" cy="3950932"/>
          </a:xfrm>
          <a:prstGeom prst="rect">
            <a:avLst/>
          </a:prstGeom>
          <a:ln w="12700">
            <a:miter lim="400000"/>
          </a:ln>
        </p:spPr>
      </p:pic>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Self-Strengthening”"/>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“Self-Strengthening”</a:t>
            </a:r>
          </a:p>
        </p:txBody>
      </p:sp>
      <p:sp>
        <p:nvSpPr>
          <p:cNvPr id="429" name="The puzzle of China vs. Japan…"/>
          <p:cNvSpPr txBox="1"/>
          <p:nvPr>
            <p:ph type="body" sz="half" idx="4294967295"/>
          </p:nvPr>
        </p:nvSpPr>
        <p:spPr>
          <a:xfrm>
            <a:off x="457199" y="1094171"/>
            <a:ext cx="3315019" cy="5244063"/>
          </a:xfrm>
          <a:prstGeom prst="rect">
            <a:avLst/>
          </a:prstGeom>
        </p:spPr>
        <p:txBody>
          <a:bodyPr lIns="50800" tIns="50800" rIns="50800" bIns="50800" anchor="t"/>
          <a:lstStyle/>
          <a:p>
            <a:pPr marL="249907" indent="-249907" defTabSz="630936">
              <a:spcBef>
                <a:spcPts val="500"/>
              </a:spcBef>
              <a:defRPr sz="1656">
                <a:uFill>
                  <a:solidFill>
                    <a:srgbClr val="000000"/>
                  </a:solidFill>
                </a:uFill>
                <a:latin typeface="Calibri"/>
                <a:ea typeface="Calibri"/>
                <a:cs typeface="Calibri"/>
                <a:sym typeface="Calibri"/>
              </a:defRPr>
            </a:pPr>
            <a:r>
              <a:t>The puzzle of China vs. Japan</a:t>
            </a:r>
          </a:p>
          <a:p>
            <a:pPr marL="249907" indent="-249907" defTabSz="630936">
              <a:spcBef>
                <a:spcPts val="500"/>
              </a:spcBef>
              <a:defRPr sz="1656">
                <a:uFill>
                  <a:solidFill>
                    <a:srgbClr val="000000"/>
                  </a:solidFill>
                </a:uFill>
                <a:latin typeface="Calibri"/>
                <a:ea typeface="Calibri"/>
                <a:cs typeface="Calibri"/>
                <a:sym typeface="Calibri"/>
              </a:defRPr>
            </a:pPr>
            <a:r>
              <a:t>Great Qing (大清)(1644-1912)</a:t>
            </a:r>
          </a:p>
          <a:p>
            <a:pPr lvl="1" marL="556612" indent="-249907" defTabSz="630936">
              <a:spcBef>
                <a:spcPts val="500"/>
              </a:spcBef>
              <a:defRPr sz="1656">
                <a:uFill>
                  <a:solidFill>
                    <a:srgbClr val="000000"/>
                  </a:solidFill>
                </a:uFill>
                <a:latin typeface="Calibri"/>
                <a:ea typeface="Calibri"/>
                <a:cs typeface="Calibri"/>
                <a:sym typeface="Calibri"/>
              </a:defRPr>
            </a:pPr>
            <a:r>
              <a:t>Wu Sangui (吳三桂)</a:t>
            </a:r>
          </a:p>
          <a:p>
            <a:pPr lvl="1" marL="556612" indent="-249907" defTabSz="630936">
              <a:spcBef>
                <a:spcPts val="500"/>
              </a:spcBef>
              <a:defRPr sz="1656">
                <a:uFill>
                  <a:solidFill>
                    <a:srgbClr val="000000"/>
                  </a:solidFill>
                </a:uFill>
                <a:latin typeface="Calibri"/>
                <a:ea typeface="Calibri"/>
                <a:cs typeface="Calibri"/>
                <a:sym typeface="Calibri"/>
              </a:defRPr>
            </a:pPr>
            <a:r>
              <a:t>The Rebellion of the Three Feudatories (三藩之亂)</a:t>
            </a:r>
          </a:p>
          <a:p>
            <a:pPr marL="249907" indent="-249907" defTabSz="630936">
              <a:spcBef>
                <a:spcPts val="500"/>
              </a:spcBef>
              <a:defRPr sz="1656">
                <a:uFill>
                  <a:solidFill>
                    <a:srgbClr val="000000"/>
                  </a:solidFill>
                </a:uFill>
                <a:latin typeface="Calibri"/>
                <a:ea typeface="Calibri"/>
                <a:cs typeface="Calibri"/>
                <a:sym typeface="Calibri"/>
              </a:defRPr>
            </a:pPr>
            <a:r>
              <a:t>Kangxi and Qianlong: “revere the emperor and expel the barbarians” is difficult to pursue when the emperor and his clan identify themselves as “barbarians”</a:t>
            </a:r>
          </a:p>
          <a:p>
            <a:pPr marL="249907" indent="-249907" defTabSz="630936">
              <a:spcBef>
                <a:spcPts val="500"/>
              </a:spcBef>
              <a:defRPr sz="1656">
                <a:uFill>
                  <a:solidFill>
                    <a:srgbClr val="000000"/>
                  </a:solidFill>
                </a:uFill>
                <a:latin typeface="Calibri"/>
                <a:ea typeface="Calibri"/>
                <a:cs typeface="Calibri"/>
                <a:sym typeface="Calibri"/>
              </a:defRPr>
            </a:pPr>
            <a:r>
              <a:t>Tai-Ping Rebellion (太平天國運動)</a:t>
            </a:r>
          </a:p>
          <a:p>
            <a:pPr marL="249907" indent="-249907" defTabSz="630936">
              <a:spcBef>
                <a:spcPts val="500"/>
              </a:spcBef>
              <a:defRPr sz="1656">
                <a:uFill>
                  <a:solidFill>
                    <a:srgbClr val="000000"/>
                  </a:solidFill>
                </a:uFill>
                <a:latin typeface="Calibri"/>
                <a:ea typeface="Calibri"/>
                <a:cs typeface="Calibri"/>
                <a:sym typeface="Calibri"/>
              </a:defRPr>
            </a:pPr>
            <a:r>
              <a:t>Cixi ( 慈禧太后)</a:t>
            </a:r>
          </a:p>
          <a:p>
            <a:pPr marL="249907" indent="-249907" defTabSz="630936">
              <a:spcBef>
                <a:spcPts val="500"/>
              </a:spcBef>
              <a:defRPr sz="1656">
                <a:uFill>
                  <a:solidFill>
                    <a:srgbClr val="000000"/>
                  </a:solidFill>
                </a:uFill>
                <a:latin typeface="Calibri"/>
                <a:ea typeface="Calibri"/>
                <a:cs typeface="Calibri"/>
                <a:sym typeface="Calibri"/>
              </a:defRPr>
            </a:pPr>
            <a:r>
              <a:t>Li Hongzhang (李鴻章)the Kai-Ping coal mine, Chang Yen-Mao, and Herbert Hoover</a:t>
            </a:r>
          </a:p>
        </p:txBody>
      </p:sp>
      <p:pic>
        <p:nvPicPr>
          <p:cNvPr id="430" name="Cursor_and_Destruction_of_opium_in_1839_-_Lin_Zexu_-_Wikipedia.png" descr="Cursor_and_Destruction_of_opium_in_1839_-_Lin_Zexu_-_Wikipedia.png"/>
          <p:cNvPicPr>
            <a:picLocks noChangeAspect="1"/>
          </p:cNvPicPr>
          <p:nvPr/>
        </p:nvPicPr>
        <p:blipFill>
          <a:blip r:embed="rId2">
            <a:extLst/>
          </a:blip>
          <a:stretch>
            <a:fillRect/>
          </a:stretch>
        </p:blipFill>
        <p:spPr>
          <a:xfrm>
            <a:off x="4405960" y="3802565"/>
            <a:ext cx="4285587" cy="2753333"/>
          </a:xfrm>
          <a:prstGeom prst="rect">
            <a:avLst/>
          </a:prstGeom>
          <a:ln w="12700">
            <a:miter lim="400000"/>
          </a:ln>
        </p:spPr>
      </p:pic>
      <p:pic>
        <p:nvPicPr>
          <p:cNvPr id="431" name="Cursor_and_Old_Summer_Palace_to_mark_looting_anniversary.png" descr="Cursor_and_Old_Summer_Palace_to_mark_looting_anniversary.png"/>
          <p:cNvPicPr>
            <a:picLocks noChangeAspect="1"/>
          </p:cNvPicPr>
          <p:nvPr/>
        </p:nvPicPr>
        <p:blipFill>
          <a:blip r:embed="rId3">
            <a:extLst/>
          </a:blip>
          <a:stretch>
            <a:fillRect/>
          </a:stretch>
        </p:blipFill>
        <p:spPr>
          <a:xfrm>
            <a:off x="4405960" y="1094171"/>
            <a:ext cx="4285587" cy="2670523"/>
          </a:xfrm>
          <a:prstGeom prst="rect">
            <a:avLst/>
          </a:prstGeom>
          <a:ln w="12700">
            <a:miter lim="400000"/>
          </a:ln>
        </p:spPr>
      </p:pic>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3"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Formal Empires</a:t>
            </a:r>
          </a:p>
        </p:txBody>
      </p:sp>
      <p:sp>
        <p:nvSpPr>
          <p:cNvPr id="434" name="On to Chapter 3: Globalizing the World, 1870-1914 (&amp; Eichengreen, 1&amp;2):…"/>
          <p:cNvSpPr txBox="1"/>
          <p:nvPr>
            <p:ph type="body" idx="4294967295"/>
          </p:nvPr>
        </p:nvSpPr>
        <p:spPr>
          <a:xfrm>
            <a:off x="277663" y="1267121"/>
            <a:ext cx="8572501" cy="5339212"/>
          </a:xfrm>
          <a:prstGeom prst="rect">
            <a:avLst/>
          </a:prstGeom>
        </p:spPr>
        <p:txBody>
          <a:bodyPr lIns="45718" tIns="45718" rIns="45718" bIns="45718" anchor="t"/>
          <a:lstStyle/>
          <a:p>
            <a:pPr marL="0" indent="0" defTabSz="339516">
              <a:spcBef>
                <a:spcPts val="0"/>
              </a:spcBef>
              <a:buSzTx/>
              <a:buFont typeface="Arial"/>
              <a:buNone/>
              <a:defRPr b="1" sz="1738">
                <a:uFill>
                  <a:solidFill>
                    <a:srgbClr val="000000"/>
                  </a:solidFill>
                </a:uFill>
                <a:latin typeface="+mn-lt"/>
                <a:ea typeface="+mn-ea"/>
                <a:cs typeface="+mn-cs"/>
                <a:sym typeface="Helvetica"/>
              </a:defRPr>
            </a:pPr>
            <a:r>
              <a:t>There were, broadly, three views as to why European late-1800s empires rose to such domination, each of which with its own view of what was to be done to fix the situation:</a:t>
            </a:r>
          </a:p>
          <a:p>
            <a:pPr marL="0" indent="0" defTabSz="339516">
              <a:spcBef>
                <a:spcPts val="0"/>
              </a:spcBef>
              <a:buSzTx/>
              <a:buFont typeface="Arial"/>
              <a:buNone/>
              <a:defRPr b="1" sz="1738">
                <a:uFill>
                  <a:solidFill>
                    <a:srgbClr val="000000"/>
                  </a:solidFill>
                </a:uFill>
                <a:latin typeface="+mn-lt"/>
                <a:ea typeface="+mn-ea"/>
                <a:cs typeface="+mn-cs"/>
                <a:sym typeface="Helvetica"/>
              </a:defRPr>
            </a:pP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r>
              <a:t>One view is that of John Hobson: The major economic problem was the business cycle. Equipping the military needed to maintain the empire puts people to work. And an empire is a good source of consumers for the products of domestic factories. European governments that pursued empire, Hobson thought, were less likely to face economic distress and so more likely to continue in office.</a:t>
            </a: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r>
              <a:t>A second view was that of Joseph Schumpeter: imperialism as the last gasp of military status aristocracy. </a:t>
            </a: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r>
              <a:t>The third view was that empires were ordained by God—or at least morally required or desirable, for European powers had a civilizing mission. The Europeans were lucky enough to be the grownups, and it was the obligation of the grownups to civilize the world.  But perhaps civilization is best spread by newspapers and books and merchants and engineers, rather than by alien proconsuls? Just a thought.</a:t>
            </a:r>
          </a:p>
          <a:p>
            <a:pPr marL="0" indent="0" defTabSz="339516">
              <a:spcBef>
                <a:spcPts val="0"/>
              </a:spcBef>
              <a:buSzTx/>
              <a:buFont typeface="Arial"/>
              <a:buNone/>
              <a:defRPr b="1" sz="1738">
                <a:uFill>
                  <a:solidFill>
                    <a:srgbClr val="000000"/>
                  </a:solidFill>
                </a:uFill>
                <a:latin typeface="+mn-lt"/>
                <a:ea typeface="+mn-ea"/>
                <a:cs typeface="+mn-cs"/>
                <a:sym typeface="Helvetica"/>
              </a:defRPr>
            </a:pP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Informal Empires</a:t>
            </a:r>
          </a:p>
        </p:txBody>
      </p:sp>
      <p:sp>
        <p:nvSpPr>
          <p:cNvPr id="437" name="On to Chapter 3: Globalizing the World, 1870-1914 (&amp; Eichengreen, 1&amp;2):…"/>
          <p:cNvSpPr txBox="1"/>
          <p:nvPr>
            <p:ph type="body" idx="4294967295"/>
          </p:nvPr>
        </p:nvSpPr>
        <p:spPr>
          <a:xfrm>
            <a:off x="277663" y="1267121"/>
            <a:ext cx="8572501" cy="5339212"/>
          </a:xfrm>
          <a:prstGeom prst="rect">
            <a:avLst/>
          </a:prstGeom>
        </p:spPr>
        <p:txBody>
          <a:bodyPr lIns="45718" tIns="45718" rIns="45718" bIns="45718" anchor="t"/>
          <a:lstStyle/>
          <a:p>
            <a:pPr marL="0" indent="0" defTabSz="386791">
              <a:spcBef>
                <a:spcPts val="0"/>
              </a:spcBef>
              <a:buSzTx/>
              <a:buFont typeface="Arial"/>
              <a:buNone/>
              <a:defRPr b="1" sz="1979">
                <a:uFill>
                  <a:solidFill>
                    <a:srgbClr val="000000"/>
                  </a:solidFill>
                </a:uFill>
                <a:latin typeface="+mn-lt"/>
                <a:ea typeface="+mn-ea"/>
                <a:cs typeface="+mn-cs"/>
                <a:sym typeface="Helvetica"/>
              </a:defRPr>
            </a:pPr>
            <a:r>
              <a:t>But even where Britain (or France, or Germany, or Portugal, or Spain, or those who thought of themselves as descended from the </a:t>
            </a:r>
            <a:r>
              <a:rPr i="1"/>
              <a:t>conquistadores</a:t>
            </a:r>
            <a:r>
              <a:t> of Castile, or Anglo-Saxon settlers) did not rule, they reigned:</a:t>
            </a:r>
          </a:p>
          <a:p>
            <a:pPr marL="0" indent="0" defTabSz="386791">
              <a:spcBef>
                <a:spcPts val="0"/>
              </a:spcBef>
              <a:buSzTx/>
              <a:buFont typeface="Arial"/>
              <a:buNone/>
              <a:defRPr b="1" sz="1979">
                <a:uFill>
                  <a:solidFill>
                    <a:srgbClr val="000000"/>
                  </a:solidFill>
                </a:uFill>
                <a:latin typeface="+mn-lt"/>
                <a:ea typeface="+mn-ea"/>
                <a:cs typeface="+mn-cs"/>
                <a:sym typeface="Helvetica"/>
              </a:defRPr>
            </a:pP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r>
              <a:t>Britain seemed successful: playing by Britain’s rules seemed wise…</a:t>
            </a: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r>
              <a:t>Britain was powerful: playing by Britain’s rules seemed likely to keep it from getting annoyed… </a:t>
            </a: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r>
              <a:t>Britain was working very hard to make itself attractive—to make becoming a Briton-by-proxy of some sort straightforward and profitable in both money and cultural terms…</a:t>
            </a: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r>
              <a:t>Britain was the first-mover </a:t>
            </a:r>
            <a:r>
              <a:rPr i="1"/>
              <a:t>hegemon</a:t>
            </a:r>
            <a:r>
              <a:t>: international cooperation was on its terms…</a:t>
            </a:r>
          </a:p>
          <a:p>
            <a:pPr marL="0" indent="0" defTabSz="386791">
              <a:spcBef>
                <a:spcPts val="0"/>
              </a:spcBef>
              <a:buSzTx/>
              <a:buFont typeface="Arial"/>
              <a:buNone/>
              <a:defRPr b="1" sz="1979">
                <a:uFill>
                  <a:solidFill>
                    <a:srgbClr val="000000"/>
                  </a:solidFill>
                </a:uFill>
                <a:latin typeface="+mn-lt"/>
                <a:ea typeface="+mn-ea"/>
                <a:cs typeface="+mn-cs"/>
                <a:sym typeface="Helvetica"/>
              </a:defRPr>
            </a:pP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9" name="Catch Our Breath…"/>
          <p:cNvSpPr txBox="1"/>
          <p:nvPr>
            <p:ph type="title"/>
          </p:nvPr>
        </p:nvSpPr>
        <p:spPr>
          <a:xfrm>
            <a:off x="669726" y="312539"/>
            <a:ext cx="7804548" cy="892969"/>
          </a:xfrm>
          <a:prstGeom prst="rect">
            <a:avLst/>
          </a:prstGeom>
        </p:spPr>
        <p:txBody>
          <a:bodyPr/>
          <a:lstStyle>
            <a:lvl1pPr defTabSz="438911">
              <a:defRPr sz="5376"/>
            </a:lvl1pPr>
          </a:lstStyle>
          <a:p>
            <a:pPr/>
            <a:r>
              <a:t>Catch Our Breath…</a:t>
            </a:r>
          </a:p>
        </p:txBody>
      </p:sp>
      <p:sp>
        <p:nvSpPr>
          <p:cNvPr id="440" name="Comments?…"/>
          <p:cNvSpPr txBox="1"/>
          <p:nvPr>
            <p:ph type="body" sz="half" idx="1"/>
          </p:nvPr>
        </p:nvSpPr>
        <p:spPr>
          <a:xfrm>
            <a:off x="669726" y="1205507"/>
            <a:ext cx="3301808" cy="4911329"/>
          </a:xfrm>
          <a:prstGeom prst="rect">
            <a:avLst/>
          </a:prstGeom>
        </p:spPr>
        <p:txBody>
          <a:bodyPr anchor="t"/>
          <a:lstStyle/>
          <a:p>
            <a:pPr>
              <a:spcBef>
                <a:spcPts val="800"/>
              </a:spcBef>
            </a:pPr>
            <a:r>
              <a:t>Comments?</a:t>
            </a:r>
          </a:p>
          <a:p>
            <a:pPr>
              <a:spcBef>
                <a:spcPts val="800"/>
              </a:spcBef>
            </a:pPr>
            <a:r>
              <a:t>Questions?</a:t>
            </a:r>
          </a:p>
        </p:txBody>
      </p:sp>
      <p:pic>
        <p:nvPicPr>
          <p:cNvPr id="441" name="image1.tif" descr="image1.tif"/>
          <p:cNvPicPr>
            <a:picLocks noChangeAspect="1"/>
          </p:cNvPicPr>
          <p:nvPr/>
        </p:nvPicPr>
        <p:blipFill>
          <a:blip r:embed="rId2">
            <a:extLst/>
          </a:blip>
          <a:stretch>
            <a:fillRect/>
          </a:stretch>
        </p:blipFill>
        <p:spPr>
          <a:xfrm>
            <a:off x="3971533" y="1205507"/>
            <a:ext cx="4502741" cy="4459195"/>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